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6"/>
  </p:notesMasterIdLst>
  <p:sldIdLst>
    <p:sldId id="549" r:id="rId3"/>
    <p:sldId id="551" r:id="rId4"/>
    <p:sldId id="552" r:id="rId5"/>
    <p:sldId id="269" r:id="rId6"/>
    <p:sldId id="256" r:id="rId7"/>
    <p:sldId id="295" r:id="rId8"/>
    <p:sldId id="403" r:id="rId9"/>
    <p:sldId id="263" r:id="rId10"/>
    <p:sldId id="325" r:id="rId11"/>
    <p:sldId id="541" r:id="rId12"/>
    <p:sldId id="260" r:id="rId13"/>
    <p:sldId id="542" r:id="rId14"/>
    <p:sldId id="282" r:id="rId15"/>
    <p:sldId id="305" r:id="rId16"/>
    <p:sldId id="284" r:id="rId17"/>
    <p:sldId id="543" r:id="rId18"/>
    <p:sldId id="544" r:id="rId19"/>
    <p:sldId id="545" r:id="rId20"/>
    <p:sldId id="401" r:id="rId21"/>
    <p:sldId id="524" r:id="rId22"/>
    <p:sldId id="546" r:id="rId23"/>
    <p:sldId id="553" r:id="rId24"/>
    <p:sldId id="554" r:id="rId25"/>
    <p:sldId id="555" r:id="rId26"/>
    <p:sldId id="556" r:id="rId27"/>
    <p:sldId id="557" r:id="rId28"/>
    <p:sldId id="559" r:id="rId29"/>
    <p:sldId id="565" r:id="rId30"/>
    <p:sldId id="560" r:id="rId31"/>
    <p:sldId id="561" r:id="rId32"/>
    <p:sldId id="562" r:id="rId33"/>
    <p:sldId id="563" r:id="rId34"/>
    <p:sldId id="56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3" autoAdjust="0"/>
    <p:restoredTop sz="94660"/>
  </p:normalViewPr>
  <p:slideViewPr>
    <p:cSldViewPr snapToGrid="0">
      <p:cViewPr varScale="1">
        <p:scale>
          <a:sx n="79" d="100"/>
          <a:sy n="79" d="100"/>
        </p:scale>
        <p:origin x="73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003361-019A-4892-9316-BAC19FDA7F44}" type="datetimeFigureOut">
              <a:rPr lang="en-US" smtClean="0"/>
              <a:t>7/30/2024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D52C61-8344-4F0A-9320-C78C2C83F101}" type="slidenum">
              <a:rPr lang="en-US" smtClean="0"/>
              <a:t>‹#›</a:t>
            </a:fld>
            <a:endParaRPr lang="en-US"/>
          </a:p>
        </p:txBody>
      </p:sp>
    </p:spTree>
    <p:extLst>
      <p:ext uri="{BB962C8B-B14F-4D97-AF65-F5344CB8AC3E}">
        <p14:creationId xmlns:p14="http://schemas.microsoft.com/office/powerpoint/2010/main" val="1892584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0:notes"/>
          <p:cNvSpPr txBox="1">
            <a:spLocks noGrp="1"/>
          </p:cNvSpPr>
          <p:nvPr>
            <p:ph type="body" idx="1"/>
          </p:nvPr>
        </p:nvSpPr>
        <p:spPr>
          <a:xfrm>
            <a:off x="685800" y="4482296"/>
            <a:ext cx="5486400" cy="36673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1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0018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1605C-5BEC-483D-8D61-69CD4EEBA2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9E9347-555D-4C0E-B452-9FB969D24C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11BB09-6F8E-42B6-9CAE-2AB47D077C47}"/>
              </a:ext>
            </a:extLst>
          </p:cNvPr>
          <p:cNvSpPr>
            <a:spLocks noGrp="1"/>
          </p:cNvSpPr>
          <p:nvPr>
            <p:ph type="dt" sz="half" idx="10"/>
          </p:nvPr>
        </p:nvSpPr>
        <p:spPr/>
        <p:txBody>
          <a:bodyPr/>
          <a:lstStyle/>
          <a:p>
            <a:fld id="{9A456FA0-5D88-49B9-BB85-A1E3E236914C}" type="datetimeFigureOut">
              <a:rPr lang="en-US" smtClean="0"/>
              <a:t>7/30/2024</a:t>
            </a:fld>
            <a:endParaRPr lang="en-US"/>
          </a:p>
        </p:txBody>
      </p:sp>
      <p:sp>
        <p:nvSpPr>
          <p:cNvPr id="5" name="Footer Placeholder 4">
            <a:extLst>
              <a:ext uri="{FF2B5EF4-FFF2-40B4-BE49-F238E27FC236}">
                <a16:creationId xmlns:a16="http://schemas.microsoft.com/office/drawing/2014/main" id="{95151260-3426-4C21-89E5-3C12DFB661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F6F6A9-7E5B-4C53-A621-8BFF572A0274}"/>
              </a:ext>
            </a:extLst>
          </p:cNvPr>
          <p:cNvSpPr>
            <a:spLocks noGrp="1"/>
          </p:cNvSpPr>
          <p:nvPr>
            <p:ph type="sldNum" sz="quarter" idx="12"/>
          </p:nvPr>
        </p:nvSpPr>
        <p:spPr/>
        <p:txBody>
          <a:bodyPr/>
          <a:lstStyle/>
          <a:p>
            <a:fld id="{AFD13DD4-5920-4B76-88A3-CADBCD342CAD}" type="slidenum">
              <a:rPr lang="en-US" smtClean="0"/>
              <a:t>‹#›</a:t>
            </a:fld>
            <a:endParaRPr lang="en-US"/>
          </a:p>
        </p:txBody>
      </p:sp>
    </p:spTree>
    <p:extLst>
      <p:ext uri="{BB962C8B-B14F-4D97-AF65-F5344CB8AC3E}">
        <p14:creationId xmlns:p14="http://schemas.microsoft.com/office/powerpoint/2010/main" val="556492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B306C-7981-4261-B494-FD173FCD1A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6842B8-4F28-4C9B-8E3A-BD50A5ADE6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F45CF-D679-458D-8BEC-1BC983AC2DBB}"/>
              </a:ext>
            </a:extLst>
          </p:cNvPr>
          <p:cNvSpPr>
            <a:spLocks noGrp="1"/>
          </p:cNvSpPr>
          <p:nvPr>
            <p:ph type="dt" sz="half" idx="10"/>
          </p:nvPr>
        </p:nvSpPr>
        <p:spPr/>
        <p:txBody>
          <a:bodyPr/>
          <a:lstStyle/>
          <a:p>
            <a:fld id="{9A456FA0-5D88-49B9-BB85-A1E3E236914C}" type="datetimeFigureOut">
              <a:rPr lang="en-US" smtClean="0"/>
              <a:t>7/30/2024</a:t>
            </a:fld>
            <a:endParaRPr lang="en-US"/>
          </a:p>
        </p:txBody>
      </p:sp>
      <p:sp>
        <p:nvSpPr>
          <p:cNvPr id="5" name="Footer Placeholder 4">
            <a:extLst>
              <a:ext uri="{FF2B5EF4-FFF2-40B4-BE49-F238E27FC236}">
                <a16:creationId xmlns:a16="http://schemas.microsoft.com/office/drawing/2014/main" id="{8CDE82CE-7D08-422C-86F7-621A6109A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D0AA6F-AE83-4B69-AC24-A388C6DD74F8}"/>
              </a:ext>
            </a:extLst>
          </p:cNvPr>
          <p:cNvSpPr>
            <a:spLocks noGrp="1"/>
          </p:cNvSpPr>
          <p:nvPr>
            <p:ph type="sldNum" sz="quarter" idx="12"/>
          </p:nvPr>
        </p:nvSpPr>
        <p:spPr/>
        <p:txBody>
          <a:bodyPr/>
          <a:lstStyle/>
          <a:p>
            <a:fld id="{AFD13DD4-5920-4B76-88A3-CADBCD342CAD}" type="slidenum">
              <a:rPr lang="en-US" smtClean="0"/>
              <a:t>‹#›</a:t>
            </a:fld>
            <a:endParaRPr lang="en-US"/>
          </a:p>
        </p:txBody>
      </p:sp>
    </p:spTree>
    <p:extLst>
      <p:ext uri="{BB962C8B-B14F-4D97-AF65-F5344CB8AC3E}">
        <p14:creationId xmlns:p14="http://schemas.microsoft.com/office/powerpoint/2010/main" val="2707742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18FBCD-22EC-467B-88AD-7DFE96AF9A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BCF8D6-1CAF-4580-B65E-F17C9755DC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2A3D5-84E6-4657-8929-AC7AB7F6F549}"/>
              </a:ext>
            </a:extLst>
          </p:cNvPr>
          <p:cNvSpPr>
            <a:spLocks noGrp="1"/>
          </p:cNvSpPr>
          <p:nvPr>
            <p:ph type="dt" sz="half" idx="10"/>
          </p:nvPr>
        </p:nvSpPr>
        <p:spPr/>
        <p:txBody>
          <a:bodyPr/>
          <a:lstStyle/>
          <a:p>
            <a:fld id="{9A456FA0-5D88-49B9-BB85-A1E3E236914C}" type="datetimeFigureOut">
              <a:rPr lang="en-US" smtClean="0"/>
              <a:t>7/30/2024</a:t>
            </a:fld>
            <a:endParaRPr lang="en-US"/>
          </a:p>
        </p:txBody>
      </p:sp>
      <p:sp>
        <p:nvSpPr>
          <p:cNvPr id="5" name="Footer Placeholder 4">
            <a:extLst>
              <a:ext uri="{FF2B5EF4-FFF2-40B4-BE49-F238E27FC236}">
                <a16:creationId xmlns:a16="http://schemas.microsoft.com/office/drawing/2014/main" id="{17EE924E-EAE2-45B6-ABF9-FF6106F164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7A0317-56BE-406D-B3B0-F653F8AB8C04}"/>
              </a:ext>
            </a:extLst>
          </p:cNvPr>
          <p:cNvSpPr>
            <a:spLocks noGrp="1"/>
          </p:cNvSpPr>
          <p:nvPr>
            <p:ph type="sldNum" sz="quarter" idx="12"/>
          </p:nvPr>
        </p:nvSpPr>
        <p:spPr/>
        <p:txBody>
          <a:bodyPr/>
          <a:lstStyle/>
          <a:p>
            <a:fld id="{AFD13DD4-5920-4B76-88A3-CADBCD342CAD}" type="slidenum">
              <a:rPr lang="en-US" smtClean="0"/>
              <a:t>‹#›</a:t>
            </a:fld>
            <a:endParaRPr lang="en-US"/>
          </a:p>
        </p:txBody>
      </p:sp>
    </p:spTree>
    <p:extLst>
      <p:ext uri="{BB962C8B-B14F-4D97-AF65-F5344CB8AC3E}">
        <p14:creationId xmlns:p14="http://schemas.microsoft.com/office/powerpoint/2010/main" val="562782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7/30/2024</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82337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017390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7/30/2024</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505760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496366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7/30/2024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810110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7/30/2024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16699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7/30/2024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780686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7/30/2024</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766734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52089-BD1E-40C3-AC2A-ABBCCBFB85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A273C3-8DDA-44EB-9F64-B137D075DA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11FB56-E13C-4666-8CC1-AA5A0B1B5BFB}"/>
              </a:ext>
            </a:extLst>
          </p:cNvPr>
          <p:cNvSpPr>
            <a:spLocks noGrp="1"/>
          </p:cNvSpPr>
          <p:nvPr>
            <p:ph type="dt" sz="half" idx="10"/>
          </p:nvPr>
        </p:nvSpPr>
        <p:spPr/>
        <p:txBody>
          <a:bodyPr/>
          <a:lstStyle/>
          <a:p>
            <a:fld id="{9A456FA0-5D88-49B9-BB85-A1E3E236914C}" type="datetimeFigureOut">
              <a:rPr lang="en-US" smtClean="0"/>
              <a:t>7/30/2024</a:t>
            </a:fld>
            <a:endParaRPr lang="en-US"/>
          </a:p>
        </p:txBody>
      </p:sp>
      <p:sp>
        <p:nvSpPr>
          <p:cNvPr id="5" name="Footer Placeholder 4">
            <a:extLst>
              <a:ext uri="{FF2B5EF4-FFF2-40B4-BE49-F238E27FC236}">
                <a16:creationId xmlns:a16="http://schemas.microsoft.com/office/drawing/2014/main" id="{F2D26478-F494-4E35-BED7-A83392663F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2E27A5-A10C-4D51-A01C-B5B9FE0548CC}"/>
              </a:ext>
            </a:extLst>
          </p:cNvPr>
          <p:cNvSpPr>
            <a:spLocks noGrp="1"/>
          </p:cNvSpPr>
          <p:nvPr>
            <p:ph type="sldNum" sz="quarter" idx="12"/>
          </p:nvPr>
        </p:nvSpPr>
        <p:spPr/>
        <p:txBody>
          <a:bodyPr/>
          <a:lstStyle/>
          <a:p>
            <a:fld id="{AFD13DD4-5920-4B76-88A3-CADBCD342CAD}" type="slidenum">
              <a:rPr lang="en-US" smtClean="0"/>
              <a:t>‹#›</a:t>
            </a:fld>
            <a:endParaRPr lang="en-US"/>
          </a:p>
        </p:txBody>
      </p:sp>
    </p:spTree>
    <p:extLst>
      <p:ext uri="{BB962C8B-B14F-4D97-AF65-F5344CB8AC3E}">
        <p14:creationId xmlns:p14="http://schemas.microsoft.com/office/powerpoint/2010/main" val="311720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7/30/2024</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17052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556239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312439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59A4B-075A-43EB-9745-7096F05B3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ED347C-9425-42F2-BC2E-77C073CC2C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2DD8D0-163E-4957-B6DF-AB40B768380A}"/>
              </a:ext>
            </a:extLst>
          </p:cNvPr>
          <p:cNvSpPr>
            <a:spLocks noGrp="1"/>
          </p:cNvSpPr>
          <p:nvPr>
            <p:ph type="dt" sz="half" idx="10"/>
          </p:nvPr>
        </p:nvSpPr>
        <p:spPr/>
        <p:txBody>
          <a:bodyPr/>
          <a:lstStyle/>
          <a:p>
            <a:fld id="{9A456FA0-5D88-49B9-BB85-A1E3E236914C}" type="datetimeFigureOut">
              <a:rPr lang="en-US" smtClean="0"/>
              <a:t>7/30/2024</a:t>
            </a:fld>
            <a:endParaRPr lang="en-US"/>
          </a:p>
        </p:txBody>
      </p:sp>
      <p:sp>
        <p:nvSpPr>
          <p:cNvPr id="5" name="Footer Placeholder 4">
            <a:extLst>
              <a:ext uri="{FF2B5EF4-FFF2-40B4-BE49-F238E27FC236}">
                <a16:creationId xmlns:a16="http://schemas.microsoft.com/office/drawing/2014/main" id="{614A3DEF-E581-4B7E-8813-02A7E77AFB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9F19A3-5815-44D7-8C80-919A0DA80059}"/>
              </a:ext>
            </a:extLst>
          </p:cNvPr>
          <p:cNvSpPr>
            <a:spLocks noGrp="1"/>
          </p:cNvSpPr>
          <p:nvPr>
            <p:ph type="sldNum" sz="quarter" idx="12"/>
          </p:nvPr>
        </p:nvSpPr>
        <p:spPr/>
        <p:txBody>
          <a:bodyPr/>
          <a:lstStyle/>
          <a:p>
            <a:fld id="{AFD13DD4-5920-4B76-88A3-CADBCD342CAD}" type="slidenum">
              <a:rPr lang="en-US" smtClean="0"/>
              <a:t>‹#›</a:t>
            </a:fld>
            <a:endParaRPr lang="en-US"/>
          </a:p>
        </p:txBody>
      </p:sp>
    </p:spTree>
    <p:extLst>
      <p:ext uri="{BB962C8B-B14F-4D97-AF65-F5344CB8AC3E}">
        <p14:creationId xmlns:p14="http://schemas.microsoft.com/office/powerpoint/2010/main" val="3106699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88FA4-683C-4292-BC06-351946B4FB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17916A-8726-405E-B8A0-B10DB96C26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36FF64-BA27-4A48-8439-587A4D600E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18C98E-26B1-4DC8-B038-61FCF843E0A7}"/>
              </a:ext>
            </a:extLst>
          </p:cNvPr>
          <p:cNvSpPr>
            <a:spLocks noGrp="1"/>
          </p:cNvSpPr>
          <p:nvPr>
            <p:ph type="dt" sz="half" idx="10"/>
          </p:nvPr>
        </p:nvSpPr>
        <p:spPr/>
        <p:txBody>
          <a:bodyPr/>
          <a:lstStyle/>
          <a:p>
            <a:fld id="{9A456FA0-5D88-49B9-BB85-A1E3E236914C}" type="datetimeFigureOut">
              <a:rPr lang="en-US" smtClean="0"/>
              <a:t>7/30/2024</a:t>
            </a:fld>
            <a:endParaRPr lang="en-US"/>
          </a:p>
        </p:txBody>
      </p:sp>
      <p:sp>
        <p:nvSpPr>
          <p:cNvPr id="6" name="Footer Placeholder 5">
            <a:extLst>
              <a:ext uri="{FF2B5EF4-FFF2-40B4-BE49-F238E27FC236}">
                <a16:creationId xmlns:a16="http://schemas.microsoft.com/office/drawing/2014/main" id="{304609A8-0E9A-42CC-960A-A4F8A05765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100C18-11F4-49E0-A173-E5BF53490E9A}"/>
              </a:ext>
            </a:extLst>
          </p:cNvPr>
          <p:cNvSpPr>
            <a:spLocks noGrp="1"/>
          </p:cNvSpPr>
          <p:nvPr>
            <p:ph type="sldNum" sz="quarter" idx="12"/>
          </p:nvPr>
        </p:nvSpPr>
        <p:spPr/>
        <p:txBody>
          <a:bodyPr/>
          <a:lstStyle/>
          <a:p>
            <a:fld id="{AFD13DD4-5920-4B76-88A3-CADBCD342CAD}" type="slidenum">
              <a:rPr lang="en-US" smtClean="0"/>
              <a:t>‹#›</a:t>
            </a:fld>
            <a:endParaRPr lang="en-US"/>
          </a:p>
        </p:txBody>
      </p:sp>
    </p:spTree>
    <p:extLst>
      <p:ext uri="{BB962C8B-B14F-4D97-AF65-F5344CB8AC3E}">
        <p14:creationId xmlns:p14="http://schemas.microsoft.com/office/powerpoint/2010/main" val="921791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BB829-A5E6-42AF-86FE-585829E12A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F4392F-896C-4099-B6A3-A9E54BEB22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BF399A-41CC-4B20-AE30-C1416A03BD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3F72B6-25C2-42C8-B4AE-DF5B4F11C0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E6D10A-4E0E-480B-8D35-A72B4C3C1C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62C8F4-1BA4-4056-8213-A00679851E5E}"/>
              </a:ext>
            </a:extLst>
          </p:cNvPr>
          <p:cNvSpPr>
            <a:spLocks noGrp="1"/>
          </p:cNvSpPr>
          <p:nvPr>
            <p:ph type="dt" sz="half" idx="10"/>
          </p:nvPr>
        </p:nvSpPr>
        <p:spPr/>
        <p:txBody>
          <a:bodyPr/>
          <a:lstStyle/>
          <a:p>
            <a:fld id="{9A456FA0-5D88-49B9-BB85-A1E3E236914C}" type="datetimeFigureOut">
              <a:rPr lang="en-US" smtClean="0"/>
              <a:t>7/30/2024</a:t>
            </a:fld>
            <a:endParaRPr lang="en-US"/>
          </a:p>
        </p:txBody>
      </p:sp>
      <p:sp>
        <p:nvSpPr>
          <p:cNvPr id="8" name="Footer Placeholder 7">
            <a:extLst>
              <a:ext uri="{FF2B5EF4-FFF2-40B4-BE49-F238E27FC236}">
                <a16:creationId xmlns:a16="http://schemas.microsoft.com/office/drawing/2014/main" id="{77598035-C9A6-49C5-B054-992FA5AEF2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804259-2994-40B4-ADF9-7D8CD7B17B33}"/>
              </a:ext>
            </a:extLst>
          </p:cNvPr>
          <p:cNvSpPr>
            <a:spLocks noGrp="1"/>
          </p:cNvSpPr>
          <p:nvPr>
            <p:ph type="sldNum" sz="quarter" idx="12"/>
          </p:nvPr>
        </p:nvSpPr>
        <p:spPr/>
        <p:txBody>
          <a:bodyPr/>
          <a:lstStyle/>
          <a:p>
            <a:fld id="{AFD13DD4-5920-4B76-88A3-CADBCD342CAD}" type="slidenum">
              <a:rPr lang="en-US" smtClean="0"/>
              <a:t>‹#›</a:t>
            </a:fld>
            <a:endParaRPr lang="en-US"/>
          </a:p>
        </p:txBody>
      </p:sp>
    </p:spTree>
    <p:extLst>
      <p:ext uri="{BB962C8B-B14F-4D97-AF65-F5344CB8AC3E}">
        <p14:creationId xmlns:p14="http://schemas.microsoft.com/office/powerpoint/2010/main" val="2596023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40F32-2E1E-461F-9C35-E02C0D4EEB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442FA4-25AE-4BDF-A57D-CB18BE2E2591}"/>
              </a:ext>
            </a:extLst>
          </p:cNvPr>
          <p:cNvSpPr>
            <a:spLocks noGrp="1"/>
          </p:cNvSpPr>
          <p:nvPr>
            <p:ph type="dt" sz="half" idx="10"/>
          </p:nvPr>
        </p:nvSpPr>
        <p:spPr/>
        <p:txBody>
          <a:bodyPr/>
          <a:lstStyle/>
          <a:p>
            <a:fld id="{9A456FA0-5D88-49B9-BB85-A1E3E236914C}" type="datetimeFigureOut">
              <a:rPr lang="en-US" smtClean="0"/>
              <a:t>7/30/2024</a:t>
            </a:fld>
            <a:endParaRPr lang="en-US"/>
          </a:p>
        </p:txBody>
      </p:sp>
      <p:sp>
        <p:nvSpPr>
          <p:cNvPr id="4" name="Footer Placeholder 3">
            <a:extLst>
              <a:ext uri="{FF2B5EF4-FFF2-40B4-BE49-F238E27FC236}">
                <a16:creationId xmlns:a16="http://schemas.microsoft.com/office/drawing/2014/main" id="{E6A95332-7946-4A9E-AA7D-A296D48BF5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1AF930-EDAB-4447-92DF-2AC9356EEB6A}"/>
              </a:ext>
            </a:extLst>
          </p:cNvPr>
          <p:cNvSpPr>
            <a:spLocks noGrp="1"/>
          </p:cNvSpPr>
          <p:nvPr>
            <p:ph type="sldNum" sz="quarter" idx="12"/>
          </p:nvPr>
        </p:nvSpPr>
        <p:spPr/>
        <p:txBody>
          <a:bodyPr/>
          <a:lstStyle/>
          <a:p>
            <a:fld id="{AFD13DD4-5920-4B76-88A3-CADBCD342CAD}" type="slidenum">
              <a:rPr lang="en-US" smtClean="0"/>
              <a:t>‹#›</a:t>
            </a:fld>
            <a:endParaRPr lang="en-US"/>
          </a:p>
        </p:txBody>
      </p:sp>
    </p:spTree>
    <p:extLst>
      <p:ext uri="{BB962C8B-B14F-4D97-AF65-F5344CB8AC3E}">
        <p14:creationId xmlns:p14="http://schemas.microsoft.com/office/powerpoint/2010/main" val="2060964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6AD96B-97E4-49B9-B415-EA51DB7172ED}"/>
              </a:ext>
            </a:extLst>
          </p:cNvPr>
          <p:cNvSpPr>
            <a:spLocks noGrp="1"/>
          </p:cNvSpPr>
          <p:nvPr>
            <p:ph type="dt" sz="half" idx="10"/>
          </p:nvPr>
        </p:nvSpPr>
        <p:spPr/>
        <p:txBody>
          <a:bodyPr/>
          <a:lstStyle/>
          <a:p>
            <a:fld id="{9A456FA0-5D88-49B9-BB85-A1E3E236914C}" type="datetimeFigureOut">
              <a:rPr lang="en-US" smtClean="0"/>
              <a:t>7/30/2024</a:t>
            </a:fld>
            <a:endParaRPr lang="en-US"/>
          </a:p>
        </p:txBody>
      </p:sp>
      <p:sp>
        <p:nvSpPr>
          <p:cNvPr id="3" name="Footer Placeholder 2">
            <a:extLst>
              <a:ext uri="{FF2B5EF4-FFF2-40B4-BE49-F238E27FC236}">
                <a16:creationId xmlns:a16="http://schemas.microsoft.com/office/drawing/2014/main" id="{DE80E5B3-63CC-4108-AB16-B9E5A51FF3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56BE85-1C31-438F-A643-5FE485373A5B}"/>
              </a:ext>
            </a:extLst>
          </p:cNvPr>
          <p:cNvSpPr>
            <a:spLocks noGrp="1"/>
          </p:cNvSpPr>
          <p:nvPr>
            <p:ph type="sldNum" sz="quarter" idx="12"/>
          </p:nvPr>
        </p:nvSpPr>
        <p:spPr/>
        <p:txBody>
          <a:bodyPr/>
          <a:lstStyle/>
          <a:p>
            <a:fld id="{AFD13DD4-5920-4B76-88A3-CADBCD342CAD}" type="slidenum">
              <a:rPr lang="en-US" smtClean="0"/>
              <a:t>‹#›</a:t>
            </a:fld>
            <a:endParaRPr lang="en-US"/>
          </a:p>
        </p:txBody>
      </p:sp>
    </p:spTree>
    <p:extLst>
      <p:ext uri="{BB962C8B-B14F-4D97-AF65-F5344CB8AC3E}">
        <p14:creationId xmlns:p14="http://schemas.microsoft.com/office/powerpoint/2010/main" val="1141614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7A5A1-45F3-47EA-9E3D-AB388A3097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7E7F3B-E8B7-4957-8E71-474E2A8249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9211A4-3A6D-433A-80B4-3B49E2881F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FBD02F-F15C-4C34-AE76-7D658D315518}"/>
              </a:ext>
            </a:extLst>
          </p:cNvPr>
          <p:cNvSpPr>
            <a:spLocks noGrp="1"/>
          </p:cNvSpPr>
          <p:nvPr>
            <p:ph type="dt" sz="half" idx="10"/>
          </p:nvPr>
        </p:nvSpPr>
        <p:spPr/>
        <p:txBody>
          <a:bodyPr/>
          <a:lstStyle/>
          <a:p>
            <a:fld id="{9A456FA0-5D88-49B9-BB85-A1E3E236914C}" type="datetimeFigureOut">
              <a:rPr lang="en-US" smtClean="0"/>
              <a:t>7/30/2024</a:t>
            </a:fld>
            <a:endParaRPr lang="en-US"/>
          </a:p>
        </p:txBody>
      </p:sp>
      <p:sp>
        <p:nvSpPr>
          <p:cNvPr id="6" name="Footer Placeholder 5">
            <a:extLst>
              <a:ext uri="{FF2B5EF4-FFF2-40B4-BE49-F238E27FC236}">
                <a16:creationId xmlns:a16="http://schemas.microsoft.com/office/drawing/2014/main" id="{0385247E-366A-46B7-A495-CD73EF4974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B09FB8-91C8-428C-96BF-AF9BB4B4CE02}"/>
              </a:ext>
            </a:extLst>
          </p:cNvPr>
          <p:cNvSpPr>
            <a:spLocks noGrp="1"/>
          </p:cNvSpPr>
          <p:nvPr>
            <p:ph type="sldNum" sz="quarter" idx="12"/>
          </p:nvPr>
        </p:nvSpPr>
        <p:spPr/>
        <p:txBody>
          <a:bodyPr/>
          <a:lstStyle/>
          <a:p>
            <a:fld id="{AFD13DD4-5920-4B76-88A3-CADBCD342CAD}" type="slidenum">
              <a:rPr lang="en-US" smtClean="0"/>
              <a:t>‹#›</a:t>
            </a:fld>
            <a:endParaRPr lang="en-US"/>
          </a:p>
        </p:txBody>
      </p:sp>
    </p:spTree>
    <p:extLst>
      <p:ext uri="{BB962C8B-B14F-4D97-AF65-F5344CB8AC3E}">
        <p14:creationId xmlns:p14="http://schemas.microsoft.com/office/powerpoint/2010/main" val="1205235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C269-231D-4296-8EB6-95F14DD7A7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3E7FB1-A56C-4538-BBF6-5BB443EB05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24CD9B-21CB-4E76-B8BA-688D199AE5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6149FD-1DDF-47D8-9BCC-3EB00AFD9393}"/>
              </a:ext>
            </a:extLst>
          </p:cNvPr>
          <p:cNvSpPr>
            <a:spLocks noGrp="1"/>
          </p:cNvSpPr>
          <p:nvPr>
            <p:ph type="dt" sz="half" idx="10"/>
          </p:nvPr>
        </p:nvSpPr>
        <p:spPr/>
        <p:txBody>
          <a:bodyPr/>
          <a:lstStyle/>
          <a:p>
            <a:fld id="{9A456FA0-5D88-49B9-BB85-A1E3E236914C}" type="datetimeFigureOut">
              <a:rPr lang="en-US" smtClean="0"/>
              <a:t>7/30/2024</a:t>
            </a:fld>
            <a:endParaRPr lang="en-US"/>
          </a:p>
        </p:txBody>
      </p:sp>
      <p:sp>
        <p:nvSpPr>
          <p:cNvPr id="6" name="Footer Placeholder 5">
            <a:extLst>
              <a:ext uri="{FF2B5EF4-FFF2-40B4-BE49-F238E27FC236}">
                <a16:creationId xmlns:a16="http://schemas.microsoft.com/office/drawing/2014/main" id="{53FC162B-9906-473A-BEF3-FA7D81BA44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E68AA4-85BC-4D3D-891F-F467E23B52CC}"/>
              </a:ext>
            </a:extLst>
          </p:cNvPr>
          <p:cNvSpPr>
            <a:spLocks noGrp="1"/>
          </p:cNvSpPr>
          <p:nvPr>
            <p:ph type="sldNum" sz="quarter" idx="12"/>
          </p:nvPr>
        </p:nvSpPr>
        <p:spPr/>
        <p:txBody>
          <a:bodyPr/>
          <a:lstStyle/>
          <a:p>
            <a:fld id="{AFD13DD4-5920-4B76-88A3-CADBCD342CAD}" type="slidenum">
              <a:rPr lang="en-US" smtClean="0"/>
              <a:t>‹#›</a:t>
            </a:fld>
            <a:endParaRPr lang="en-US"/>
          </a:p>
        </p:txBody>
      </p:sp>
    </p:spTree>
    <p:extLst>
      <p:ext uri="{BB962C8B-B14F-4D97-AF65-F5344CB8AC3E}">
        <p14:creationId xmlns:p14="http://schemas.microsoft.com/office/powerpoint/2010/main" val="1311447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C6D6DD-8556-406B-AD1A-97FAD39455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153EDA-8C7E-41DD-B04D-5309FD0BA0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3D53F3-E22B-4B25-8A98-05B3880788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456FA0-5D88-49B9-BB85-A1E3E236914C}" type="datetimeFigureOut">
              <a:rPr lang="en-US" smtClean="0"/>
              <a:t>7/30/2024</a:t>
            </a:fld>
            <a:endParaRPr lang="en-US"/>
          </a:p>
        </p:txBody>
      </p:sp>
      <p:sp>
        <p:nvSpPr>
          <p:cNvPr id="5" name="Footer Placeholder 4">
            <a:extLst>
              <a:ext uri="{FF2B5EF4-FFF2-40B4-BE49-F238E27FC236}">
                <a16:creationId xmlns:a16="http://schemas.microsoft.com/office/drawing/2014/main" id="{4D2BBB51-6632-4F79-AF3C-F0CB307248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29F656-A96A-4821-AF82-D7707A6BD9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13DD4-5920-4B76-88A3-CADBCD342CAD}" type="slidenum">
              <a:rPr lang="en-US" smtClean="0"/>
              <a:t>‹#›</a:t>
            </a:fld>
            <a:endParaRPr lang="en-US"/>
          </a:p>
        </p:txBody>
      </p:sp>
    </p:spTree>
    <p:extLst>
      <p:ext uri="{BB962C8B-B14F-4D97-AF65-F5344CB8AC3E}">
        <p14:creationId xmlns:p14="http://schemas.microsoft.com/office/powerpoint/2010/main" val="428128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7/30/2024</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348597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lang="en-US" sz="42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agronomy.k-state.edu/outreach-and-services/k-12-educators/ffa-agronomy-career-development/guides.html" TargetMode="External"/><Relationship Id="rId2" Type="http://schemas.openxmlformats.org/officeDocument/2006/relationships/image" Target="../media/image4.jp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0">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20404030301010803"/>
              <a:ea typeface="+mn-ea"/>
              <a:cs typeface="+mn-cs"/>
            </a:endParaRPr>
          </a:p>
        </p:txBody>
      </p:sp>
      <p:pic>
        <p:nvPicPr>
          <p:cNvPr id="4" name="Picture 3" descr="Plants in a field">
            <a:extLst>
              <a:ext uri="{FF2B5EF4-FFF2-40B4-BE49-F238E27FC236}">
                <a16:creationId xmlns:a16="http://schemas.microsoft.com/office/drawing/2014/main" id="{CC1B7F0F-D747-7DD7-0DAA-BC44353A1D3E}"/>
              </a:ext>
            </a:extLst>
          </p:cNvPr>
          <p:cNvPicPr>
            <a:picLocks noChangeAspect="1"/>
          </p:cNvPicPr>
          <p:nvPr/>
        </p:nvPicPr>
        <p:blipFill rotWithShape="1">
          <a:blip r:embed="rId2">
            <a:alphaModFix/>
          </a:blip>
          <a:srcRect t="15730"/>
          <a:stretch/>
        </p:blipFill>
        <p:spPr>
          <a:xfrm>
            <a:off x="20" y="10"/>
            <a:ext cx="12191980" cy="6857990"/>
          </a:xfrm>
          <a:prstGeom prst="rect">
            <a:avLst/>
          </a:prstGeom>
        </p:spPr>
      </p:pic>
      <p:sp>
        <p:nvSpPr>
          <p:cNvPr id="27" name="Rectangle 22">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rgbClr val="512888">
              <a:alpha val="64706"/>
            </a:srgbClr>
          </a:solidFill>
          <a:ln w="12700" cap="sq" cmpd="sng" algn="ctr">
            <a:solidFill>
              <a:schemeClr val="tx1"/>
            </a:solidFill>
            <a:prstDash val="solid"/>
            <a:miter lim="800000"/>
          </a:ln>
          <a:effectLst>
            <a:softEdge rad="0"/>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20404030301010803"/>
              <a:ea typeface="+mn-ea"/>
              <a:cs typeface="+mn-cs"/>
            </a:endParaRPr>
          </a:p>
        </p:txBody>
      </p:sp>
      <p:sp>
        <p:nvSpPr>
          <p:cNvPr id="25" name="Rectangle 24">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solidFill>
            <a:srgbClr val="512888">
              <a:alpha val="60000"/>
            </a:srgbClr>
          </a:solidFill>
          <a:ln w="12700" cap="sq" cmpd="sng" algn="ctr">
            <a:solidFill>
              <a:schemeClr val="tx1">
                <a:alpha val="80000"/>
              </a:scheme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20404030301010803"/>
              <a:ea typeface="+mn-ea"/>
              <a:cs typeface="+mn-cs"/>
            </a:endParaRPr>
          </a:p>
        </p:txBody>
      </p:sp>
      <p:sp>
        <p:nvSpPr>
          <p:cNvPr id="3" name="Subtitle 2">
            <a:extLst>
              <a:ext uri="{FF2B5EF4-FFF2-40B4-BE49-F238E27FC236}">
                <a16:creationId xmlns:a16="http://schemas.microsoft.com/office/drawing/2014/main" id="{437ECB02-B9F0-B65E-30CA-0B3B95173250}"/>
              </a:ext>
            </a:extLst>
          </p:cNvPr>
          <p:cNvSpPr>
            <a:spLocks noGrp="1"/>
          </p:cNvSpPr>
          <p:nvPr>
            <p:ph type="subTitle" idx="1"/>
          </p:nvPr>
        </p:nvSpPr>
        <p:spPr>
          <a:xfrm>
            <a:off x="1769532" y="4623127"/>
            <a:ext cx="8655200" cy="609288"/>
          </a:xfrm>
        </p:spPr>
        <p:txBody>
          <a:bodyPr>
            <a:noAutofit/>
          </a:bodyPr>
          <a:lstStyle/>
          <a:p>
            <a:pPr>
              <a:spcAft>
                <a:spcPts val="600"/>
              </a:spcAft>
            </a:pPr>
            <a:r>
              <a:rPr lang="en-US" sz="2800" dirty="0">
                <a:solidFill>
                  <a:schemeClr val="tx1"/>
                </a:solidFill>
                <a:ea typeface="Calibri" panose="020F0502020204030204" pitchFamily="34" charset="0"/>
                <a:cs typeface="Calibri" panose="020F0502020204030204" pitchFamily="34" charset="0"/>
              </a:rPr>
              <a:t>2024 KACTE Workshop</a:t>
            </a:r>
          </a:p>
        </p:txBody>
      </p:sp>
      <p:sp>
        <p:nvSpPr>
          <p:cNvPr id="2" name="Title 1">
            <a:extLst>
              <a:ext uri="{FF2B5EF4-FFF2-40B4-BE49-F238E27FC236}">
                <a16:creationId xmlns:a16="http://schemas.microsoft.com/office/drawing/2014/main" id="{2C963BF0-8294-B9E9-9FEB-E1C9D30D96D5}"/>
              </a:ext>
            </a:extLst>
          </p:cNvPr>
          <p:cNvSpPr>
            <a:spLocks noGrp="1"/>
          </p:cNvSpPr>
          <p:nvPr>
            <p:ph type="ctrTitle"/>
          </p:nvPr>
        </p:nvSpPr>
        <p:spPr>
          <a:xfrm>
            <a:off x="1769532" y="2091263"/>
            <a:ext cx="8652938" cy="2461504"/>
          </a:xfrm>
        </p:spPr>
        <p:txBody>
          <a:bodyPr>
            <a:normAutofit/>
          </a:bodyPr>
          <a:lstStyle/>
          <a:p>
            <a:r>
              <a:rPr lang="en-US" sz="8000" cap="none" dirty="0">
                <a:latin typeface="Rastanty Cortez" panose="02000506000000020003" pitchFamily="2" charset="0"/>
              </a:rPr>
              <a:t>Agronomy CDE Workshop</a:t>
            </a:r>
          </a:p>
        </p:txBody>
      </p:sp>
    </p:spTree>
    <p:extLst>
      <p:ext uri="{BB962C8B-B14F-4D97-AF65-F5344CB8AC3E}">
        <p14:creationId xmlns:p14="http://schemas.microsoft.com/office/powerpoint/2010/main" val="178179891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460" y="1698054"/>
            <a:ext cx="4743083" cy="4351338"/>
          </a:xfrm>
        </p:spPr>
        <p:txBody>
          <a:bodyPr>
            <a:noAutofit/>
          </a:bodyPr>
          <a:lstStyle/>
          <a:p>
            <a:pPr marL="0" indent="0">
              <a:buNone/>
            </a:pPr>
            <a:r>
              <a:rPr lang="en-US" sz="3200" dirty="0"/>
              <a:t>5. If a soil has 60% sand, 30% clay, and 10% silt, what is the soil texture?</a:t>
            </a:r>
          </a:p>
          <a:p>
            <a:pPr marL="0" indent="0">
              <a:buNone/>
            </a:pPr>
            <a:r>
              <a:rPr lang="en-US" sz="3200" dirty="0"/>
              <a:t>A. Loam</a:t>
            </a:r>
          </a:p>
          <a:p>
            <a:pPr marL="0" indent="0">
              <a:buNone/>
            </a:pPr>
            <a:r>
              <a:rPr lang="en-US" sz="3200" dirty="0"/>
              <a:t>B. Sandy clay loam</a:t>
            </a:r>
          </a:p>
          <a:p>
            <a:pPr marL="0" indent="0">
              <a:buNone/>
            </a:pPr>
            <a:r>
              <a:rPr lang="en-US" sz="3200" dirty="0"/>
              <a:t>C. Sandy clay</a:t>
            </a:r>
          </a:p>
          <a:p>
            <a:pPr marL="0" indent="0">
              <a:buNone/>
            </a:pPr>
            <a:r>
              <a:rPr lang="en-US" sz="3200" dirty="0"/>
              <a:t>D. Clay loam</a:t>
            </a:r>
          </a:p>
          <a:p>
            <a:pPr marL="0" indent="0">
              <a:buNone/>
            </a:pPr>
            <a:r>
              <a:rPr lang="en-US" sz="3200" dirty="0"/>
              <a:t>E. Sandy loam</a:t>
            </a:r>
          </a:p>
          <a:p>
            <a:pPr marL="0" indent="0">
              <a:buNone/>
            </a:pPr>
            <a:r>
              <a:rPr lang="en-US" sz="3200" dirty="0"/>
              <a:t>F. Silt loam</a:t>
            </a:r>
          </a:p>
        </p:txBody>
      </p:sp>
      <p:pic>
        <p:nvPicPr>
          <p:cNvPr id="1028" name="Picture 4" descr="https://www.nrcs.usda.gov/Internet/FSE_MEDIA/nrcs142p2_0498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790" y="594178"/>
            <a:ext cx="6381750" cy="613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461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1FFE03-6536-46B7-BD73-A15AA38C2567}"/>
              </a:ext>
            </a:extLst>
          </p:cNvPr>
          <p:cNvSpPr txBox="1"/>
          <p:nvPr/>
        </p:nvSpPr>
        <p:spPr>
          <a:xfrm>
            <a:off x="1051451" y="3106622"/>
            <a:ext cx="10585228" cy="3760068"/>
          </a:xfrm>
          <a:prstGeom prst="rect">
            <a:avLst/>
          </a:prstGeom>
          <a:noFill/>
        </p:spPr>
        <p:txBody>
          <a:bodyPr wrap="square">
            <a:spAutoFit/>
          </a:bodyPr>
          <a:lstStyle/>
          <a:p>
            <a:pPr marL="0" marR="0">
              <a:lnSpc>
                <a:spcPct val="107000"/>
              </a:lnSpc>
              <a:spcBef>
                <a:spcPts val="0"/>
              </a:spcBef>
              <a:spcAft>
                <a:spcPts val="0"/>
              </a:spcAft>
              <a:tabLst>
                <a:tab pos="457200" algn="l"/>
                <a:tab pos="628650" algn="l"/>
                <a:tab pos="800100" algn="l"/>
              </a:tabLst>
            </a:pPr>
            <a:r>
              <a:rPr lang="en-US" sz="2800" dirty="0">
                <a:latin typeface="Calibri" panose="020F0502020204030204" pitchFamily="34" charset="0"/>
                <a:ea typeface="Calibri" panose="020F0502020204030204" pitchFamily="34" charset="0"/>
                <a:cs typeface="Times New Roman" panose="02020603050405020304" pitchFamily="18" charset="0"/>
              </a:rPr>
              <a:t>6. Shown here are legume root nodules from soybean and alfalfa.  What is the name of the process in the nitrogen cycle that occurs in legume nodules that is so important to the growth and quality of legume crops?</a:t>
            </a:r>
          </a:p>
          <a:p>
            <a:pPr marR="0">
              <a:lnSpc>
                <a:spcPct val="107000"/>
              </a:lnSpc>
              <a:spcBef>
                <a:spcPts val="0"/>
              </a:spcBef>
              <a:spcAft>
                <a:spcPts val="0"/>
              </a:spcAft>
              <a:tabLst>
                <a:tab pos="457200" algn="l"/>
                <a:tab pos="628650" algn="l"/>
                <a:tab pos="800100" algn="l"/>
              </a:tabLst>
            </a:pPr>
            <a:r>
              <a:rPr lang="en-US" sz="2800" dirty="0">
                <a:latin typeface="Calibri" panose="020F0502020204030204" pitchFamily="34" charset="0"/>
                <a:ea typeface="Calibri" panose="020F0502020204030204" pitchFamily="34" charset="0"/>
                <a:cs typeface="Times New Roman" panose="02020603050405020304" pitchFamily="18" charset="0"/>
              </a:rPr>
              <a:t>A. Nitrification     </a:t>
            </a:r>
          </a:p>
          <a:p>
            <a:pPr marR="0">
              <a:lnSpc>
                <a:spcPct val="107000"/>
              </a:lnSpc>
              <a:spcBef>
                <a:spcPts val="0"/>
              </a:spcBef>
              <a:spcAft>
                <a:spcPts val="0"/>
              </a:spcAft>
              <a:tabLst>
                <a:tab pos="457200" algn="l"/>
                <a:tab pos="628650" algn="l"/>
                <a:tab pos="800100" algn="l"/>
              </a:tabLst>
            </a:pPr>
            <a:r>
              <a:rPr lang="en-US" sz="2800" dirty="0">
                <a:latin typeface="Calibri" panose="020F0502020204030204" pitchFamily="34" charset="0"/>
                <a:ea typeface="Calibri" panose="020F0502020204030204" pitchFamily="34" charset="0"/>
                <a:cs typeface="Times New Roman" panose="02020603050405020304" pitchFamily="18" charset="0"/>
              </a:rPr>
              <a:t>B. Denitrification    </a:t>
            </a:r>
          </a:p>
          <a:p>
            <a:pPr marR="0">
              <a:lnSpc>
                <a:spcPct val="107000"/>
              </a:lnSpc>
              <a:spcBef>
                <a:spcPts val="0"/>
              </a:spcBef>
              <a:spcAft>
                <a:spcPts val="0"/>
              </a:spcAft>
              <a:tabLst>
                <a:tab pos="457200" algn="l"/>
                <a:tab pos="628650" algn="l"/>
                <a:tab pos="800100" algn="l"/>
              </a:tabLst>
            </a:pPr>
            <a:r>
              <a:rPr lang="en-US" sz="2800" dirty="0">
                <a:latin typeface="Calibri" panose="020F0502020204030204" pitchFamily="34" charset="0"/>
                <a:ea typeface="Calibri" panose="020F0502020204030204" pitchFamily="34" charset="0"/>
                <a:cs typeface="Times New Roman" panose="02020603050405020304" pitchFamily="18" charset="0"/>
              </a:rPr>
              <a:t>C. Nitrogen Fixation    </a:t>
            </a:r>
          </a:p>
          <a:p>
            <a:pPr marR="0">
              <a:lnSpc>
                <a:spcPct val="107000"/>
              </a:lnSpc>
              <a:spcBef>
                <a:spcPts val="0"/>
              </a:spcBef>
              <a:spcAft>
                <a:spcPts val="0"/>
              </a:spcAft>
              <a:tabLst>
                <a:tab pos="457200" algn="l"/>
                <a:tab pos="628650" algn="l"/>
                <a:tab pos="800100" algn="l"/>
              </a:tabLst>
            </a:pPr>
            <a:r>
              <a:rPr lang="en-US" sz="2800" dirty="0">
                <a:latin typeface="Calibri" panose="020F0502020204030204" pitchFamily="34" charset="0"/>
                <a:ea typeface="Calibri" panose="020F0502020204030204" pitchFamily="34" charset="0"/>
                <a:cs typeface="Times New Roman" panose="02020603050405020304" pitchFamily="18" charset="0"/>
              </a:rPr>
              <a:t>D. Volatilization</a:t>
            </a:r>
          </a:p>
          <a:p>
            <a:pPr marR="0">
              <a:lnSpc>
                <a:spcPct val="107000"/>
              </a:lnSpc>
              <a:spcBef>
                <a:spcPts val="0"/>
              </a:spcBef>
              <a:spcAft>
                <a:spcPts val="0"/>
              </a:spcAft>
              <a:tabLst>
                <a:tab pos="457200" algn="l"/>
                <a:tab pos="628650" algn="l"/>
                <a:tab pos="800100" algn="l"/>
              </a:tabLst>
            </a:pPr>
            <a:r>
              <a:rPr lang="en-US" sz="2800" dirty="0">
                <a:effectLst/>
                <a:latin typeface="Calibri" panose="020F0502020204030204" pitchFamily="34" charset="0"/>
                <a:ea typeface="Calibri" panose="020F0502020204030204" pitchFamily="34" charset="0"/>
                <a:cs typeface="Times New Roman" panose="02020603050405020304" pitchFamily="18" charset="0"/>
              </a:rPr>
              <a:t>E. Immobilization</a:t>
            </a:r>
          </a:p>
        </p:txBody>
      </p:sp>
      <p:pic>
        <p:nvPicPr>
          <p:cNvPr id="3" name="Picture 2">
            <a:extLst>
              <a:ext uri="{FF2B5EF4-FFF2-40B4-BE49-F238E27FC236}">
                <a16:creationId xmlns:a16="http://schemas.microsoft.com/office/drawing/2014/main" id="{CF8E744F-7371-4FEA-BC94-C739A6DA0911}"/>
              </a:ext>
            </a:extLst>
          </p:cNvPr>
          <p:cNvPicPr>
            <a:picLocks noChangeAspect="1"/>
          </p:cNvPicPr>
          <p:nvPr/>
        </p:nvPicPr>
        <p:blipFill rotWithShape="1">
          <a:blip r:embed="rId2">
            <a:extLst>
              <a:ext uri="{28A0092B-C50C-407E-A947-70E740481C1C}">
                <a14:useLocalDpi xmlns:a14="http://schemas.microsoft.com/office/drawing/2010/main" val="0"/>
              </a:ext>
            </a:extLst>
          </a:blip>
          <a:srcRect l="27805" r="14268" b="24989"/>
          <a:stretch/>
        </p:blipFill>
        <p:spPr>
          <a:xfrm rot="10800000">
            <a:off x="1439803" y="159932"/>
            <a:ext cx="4046597" cy="2946690"/>
          </a:xfrm>
          <a:prstGeom prst="rect">
            <a:avLst/>
          </a:prstGeom>
        </p:spPr>
      </p:pic>
      <p:pic>
        <p:nvPicPr>
          <p:cNvPr id="4098" name="Picture 2" descr="16.5G: The Legume-Root Nodule Symbiosis - Biology LibreTexts">
            <a:extLst>
              <a:ext uri="{FF2B5EF4-FFF2-40B4-BE49-F238E27FC236}">
                <a16:creationId xmlns:a16="http://schemas.microsoft.com/office/drawing/2014/main" id="{50CA9AE7-6861-43AA-A72F-A96D025AD6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021"/>
          <a:stretch/>
        </p:blipFill>
        <p:spPr bwMode="auto">
          <a:xfrm rot="10800000">
            <a:off x="6096000" y="159930"/>
            <a:ext cx="4046599" cy="2946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510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EEJET XR 11004-VS TIP - RED">
            <a:extLst>
              <a:ext uri="{FF2B5EF4-FFF2-40B4-BE49-F238E27FC236}">
                <a16:creationId xmlns:a16="http://schemas.microsoft.com/office/drawing/2014/main" id="{90BC5546-9A7A-404C-9F3C-8A03CEFFA5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815" b="26159"/>
          <a:stretch/>
        </p:blipFill>
        <p:spPr bwMode="auto">
          <a:xfrm>
            <a:off x="2136470" y="701252"/>
            <a:ext cx="7139820" cy="335754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296;p25">
            <a:extLst>
              <a:ext uri="{FF2B5EF4-FFF2-40B4-BE49-F238E27FC236}">
                <a16:creationId xmlns:a16="http://schemas.microsoft.com/office/drawing/2014/main" id="{22843C68-4E66-48F3-B63F-047E35303589}"/>
              </a:ext>
            </a:extLst>
          </p:cNvPr>
          <p:cNvSpPr/>
          <p:nvPr/>
        </p:nvSpPr>
        <p:spPr>
          <a:xfrm>
            <a:off x="696282" y="4202404"/>
            <a:ext cx="10799436" cy="1754286"/>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None/>
            </a:pPr>
            <a:r>
              <a:rPr lang="en-US" sz="3600" dirty="0">
                <a:solidFill>
                  <a:schemeClr val="dk1"/>
                </a:solidFill>
                <a:latin typeface="Calibri"/>
                <a:ea typeface="Calibri"/>
                <a:cs typeface="Calibri"/>
                <a:sym typeface="Calibri"/>
              </a:rPr>
              <a:t>7. At standard 40 PSI pressure, what is the </a:t>
            </a:r>
            <a:r>
              <a:rPr lang="en-US" sz="3600" b="1" u="sng" dirty="0">
                <a:solidFill>
                  <a:schemeClr val="dk1"/>
                </a:solidFill>
                <a:latin typeface="Calibri"/>
                <a:ea typeface="Calibri"/>
                <a:cs typeface="Calibri"/>
                <a:sym typeface="Calibri"/>
              </a:rPr>
              <a:t>nozzle delivery rate</a:t>
            </a:r>
            <a:r>
              <a:rPr lang="en-US" sz="3600" b="1" dirty="0">
                <a:solidFill>
                  <a:schemeClr val="dk1"/>
                </a:solidFill>
                <a:latin typeface="Calibri"/>
                <a:ea typeface="Calibri"/>
                <a:cs typeface="Calibri"/>
                <a:sym typeface="Calibri"/>
              </a:rPr>
              <a:t> </a:t>
            </a:r>
            <a:r>
              <a:rPr lang="en-US" sz="3600" dirty="0">
                <a:solidFill>
                  <a:schemeClr val="dk1"/>
                </a:solidFill>
                <a:latin typeface="Calibri"/>
                <a:ea typeface="Calibri"/>
                <a:cs typeface="Calibri"/>
                <a:sym typeface="Calibri"/>
              </a:rPr>
              <a:t>of the sprayer nozzle tip on display?  </a:t>
            </a:r>
            <a:r>
              <a:rPr lang="en-US" sz="3600" b="1" i="1" dirty="0">
                <a:solidFill>
                  <a:schemeClr val="dk1"/>
                </a:solidFill>
                <a:latin typeface="Calibri"/>
                <a:ea typeface="Calibri"/>
                <a:cs typeface="Calibri"/>
                <a:sym typeface="Calibri"/>
              </a:rPr>
              <a:t>You must include appropriate units for full credit.</a:t>
            </a:r>
            <a:r>
              <a:rPr lang="en-US" sz="3600" dirty="0">
                <a:solidFill>
                  <a:schemeClr val="dk1"/>
                </a:solidFill>
                <a:latin typeface="Calibri"/>
                <a:ea typeface="Calibri"/>
                <a:cs typeface="Calibri"/>
                <a:sym typeface="Calibri"/>
              </a:rPr>
              <a:t> </a:t>
            </a:r>
            <a:endParaRPr sz="36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6984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4152" y="1825625"/>
            <a:ext cx="4569323" cy="4351338"/>
          </a:xfrm>
        </p:spPr>
        <p:txBody>
          <a:bodyPr>
            <a:normAutofit/>
          </a:bodyPr>
          <a:lstStyle/>
          <a:p>
            <a:pPr marL="0" indent="0">
              <a:buNone/>
            </a:pPr>
            <a:r>
              <a:rPr lang="en-US" sz="3200" dirty="0"/>
              <a:t>8. What is missing from the “disease triangle” shown?</a:t>
            </a:r>
          </a:p>
          <a:p>
            <a:pPr marL="0" indent="0">
              <a:spcBef>
                <a:spcPts val="600"/>
              </a:spcBef>
              <a:buNone/>
            </a:pPr>
            <a:r>
              <a:rPr lang="en-US" sz="3200" dirty="0"/>
              <a:t>A) Time</a:t>
            </a:r>
          </a:p>
          <a:p>
            <a:pPr marL="0" indent="0">
              <a:spcBef>
                <a:spcPts val="600"/>
              </a:spcBef>
              <a:buNone/>
            </a:pPr>
            <a:r>
              <a:rPr lang="en-US" sz="3200" dirty="0"/>
              <a:t>B) Vector</a:t>
            </a:r>
          </a:p>
          <a:p>
            <a:pPr marL="0" indent="0">
              <a:spcBef>
                <a:spcPts val="600"/>
              </a:spcBef>
              <a:buNone/>
            </a:pPr>
            <a:r>
              <a:rPr lang="en-US" sz="3200" dirty="0"/>
              <a:t>C) Alternate Host</a:t>
            </a:r>
          </a:p>
          <a:p>
            <a:pPr marL="0" indent="0">
              <a:spcBef>
                <a:spcPts val="600"/>
              </a:spcBef>
              <a:buNone/>
            </a:pPr>
            <a:r>
              <a:rPr lang="en-US" sz="3200" dirty="0"/>
              <a:t>D) Environment</a:t>
            </a:r>
          </a:p>
          <a:p>
            <a:pPr marL="0" indent="0">
              <a:spcBef>
                <a:spcPts val="600"/>
              </a:spcBef>
              <a:buNone/>
            </a:pPr>
            <a:r>
              <a:rPr lang="en-US" sz="3200" dirty="0"/>
              <a:t>E) Cropping System</a:t>
            </a:r>
          </a:p>
          <a:p>
            <a:pPr marL="0" indent="0">
              <a:buNone/>
            </a:pPr>
            <a:endParaRPr lang="en-US" sz="3200" dirty="0"/>
          </a:p>
        </p:txBody>
      </p:sp>
      <p:pic>
        <p:nvPicPr>
          <p:cNvPr id="4" name="Picture 3"/>
          <p:cNvPicPr>
            <a:picLocks noChangeAspect="1"/>
          </p:cNvPicPr>
          <p:nvPr/>
        </p:nvPicPr>
        <p:blipFill>
          <a:blip r:embed="rId2"/>
          <a:stretch>
            <a:fillRect/>
          </a:stretch>
        </p:blipFill>
        <p:spPr>
          <a:xfrm>
            <a:off x="6096000" y="1897148"/>
            <a:ext cx="5629275" cy="3590925"/>
          </a:xfrm>
          <a:prstGeom prst="rect">
            <a:avLst/>
          </a:prstGeom>
        </p:spPr>
      </p:pic>
    </p:spTree>
    <p:extLst>
      <p:ext uri="{BB962C8B-B14F-4D97-AF65-F5344CB8AC3E}">
        <p14:creationId xmlns:p14="http://schemas.microsoft.com/office/powerpoint/2010/main" val="1218531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10"/>
          <p:cNvPicPr preferRelativeResize="0"/>
          <p:nvPr/>
        </p:nvPicPr>
        <p:blipFill rotWithShape="1">
          <a:blip r:embed="rId3">
            <a:alphaModFix/>
          </a:blip>
          <a:srcRect/>
          <a:stretch/>
        </p:blipFill>
        <p:spPr>
          <a:xfrm>
            <a:off x="2168101" y="1947158"/>
            <a:ext cx="8215763" cy="4608625"/>
          </a:xfrm>
          <a:prstGeom prst="rect">
            <a:avLst/>
          </a:prstGeom>
          <a:noFill/>
          <a:ln>
            <a:noFill/>
          </a:ln>
        </p:spPr>
      </p:pic>
      <p:sp>
        <p:nvSpPr>
          <p:cNvPr id="178" name="Google Shape;178;p10"/>
          <p:cNvSpPr txBox="1"/>
          <p:nvPr/>
        </p:nvSpPr>
        <p:spPr>
          <a:xfrm>
            <a:off x="1084882" y="507998"/>
            <a:ext cx="10910807"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dirty="0">
                <a:solidFill>
                  <a:schemeClr val="dk1"/>
                </a:solidFill>
                <a:latin typeface="Calibri"/>
                <a:ea typeface="Calibri"/>
                <a:cs typeface="Calibri"/>
                <a:sym typeface="Calibri"/>
              </a:rPr>
              <a:t>9. The botanical name of this structure from bermudagrass is a:</a:t>
            </a:r>
            <a:endParaRPr sz="3000" dirty="0"/>
          </a:p>
          <a:p>
            <a:pPr marL="0" marR="0" lvl="0" indent="0" algn="l" rtl="0">
              <a:spcBef>
                <a:spcPts val="0"/>
              </a:spcBef>
              <a:spcAft>
                <a:spcPts val="0"/>
              </a:spcAft>
              <a:buNone/>
            </a:pPr>
            <a:endParaRPr sz="11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3000" dirty="0">
                <a:solidFill>
                  <a:schemeClr val="dk1"/>
                </a:solidFill>
                <a:latin typeface="Calibri"/>
                <a:ea typeface="Calibri"/>
                <a:cs typeface="Calibri"/>
                <a:sym typeface="Calibri"/>
              </a:rPr>
              <a:t>A.  Stolon       B.  Tiller       C.  Rhizome       D.  Tuber       E. Bulb</a:t>
            </a:r>
            <a:endParaRPr sz="3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7059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388" t="1459" r="8844" b="37459"/>
          <a:stretch/>
        </p:blipFill>
        <p:spPr>
          <a:xfrm>
            <a:off x="3113831" y="1954424"/>
            <a:ext cx="5080849" cy="4609579"/>
          </a:xfrm>
          <a:prstGeom prst="rect">
            <a:avLst/>
          </a:prstGeom>
        </p:spPr>
      </p:pic>
      <p:sp>
        <p:nvSpPr>
          <p:cNvPr id="5" name="Content Placeholder 2"/>
          <p:cNvSpPr txBox="1">
            <a:spLocks/>
          </p:cNvSpPr>
          <p:nvPr/>
        </p:nvSpPr>
        <p:spPr>
          <a:xfrm>
            <a:off x="557673" y="299727"/>
            <a:ext cx="1067859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10. What is the botanical name of the entire structure within the circle that was removed from this wheat head?  (It is the basic flowering unit of all grass plants)</a:t>
            </a:r>
          </a:p>
          <a:p>
            <a:pPr marL="0" indent="0">
              <a:buFont typeface="Arial" panose="020B0604020202020204" pitchFamily="34" charset="0"/>
              <a:buNone/>
            </a:pPr>
            <a:r>
              <a:rPr lang="en-US" sz="3200" dirty="0"/>
              <a:t>A. spike</a:t>
            </a:r>
          </a:p>
          <a:p>
            <a:pPr marL="0" indent="0">
              <a:buFont typeface="Arial" panose="020B0604020202020204" pitchFamily="34" charset="0"/>
              <a:buNone/>
            </a:pPr>
            <a:r>
              <a:rPr lang="en-US" sz="3200" dirty="0"/>
              <a:t>B. spikelet</a:t>
            </a:r>
          </a:p>
          <a:p>
            <a:pPr marL="0" indent="0">
              <a:buFont typeface="Arial" panose="020B0604020202020204" pitchFamily="34" charset="0"/>
              <a:buNone/>
            </a:pPr>
            <a:r>
              <a:rPr lang="en-US" sz="3200" dirty="0"/>
              <a:t>C. floret</a:t>
            </a:r>
          </a:p>
          <a:p>
            <a:pPr marL="0" indent="0">
              <a:buFont typeface="Arial" panose="020B0604020202020204" pitchFamily="34" charset="0"/>
              <a:buNone/>
            </a:pPr>
            <a:r>
              <a:rPr lang="en-US" sz="3200" dirty="0"/>
              <a:t>D. awn</a:t>
            </a:r>
          </a:p>
          <a:p>
            <a:pPr marL="0" indent="0">
              <a:buNone/>
            </a:pPr>
            <a:r>
              <a:rPr lang="en-US" sz="3200" dirty="0"/>
              <a:t>E. petal</a:t>
            </a:r>
          </a:p>
        </p:txBody>
      </p:sp>
      <p:grpSp>
        <p:nvGrpSpPr>
          <p:cNvPr id="8" name="Group 7">
            <a:extLst>
              <a:ext uri="{FF2B5EF4-FFF2-40B4-BE49-F238E27FC236}">
                <a16:creationId xmlns:a16="http://schemas.microsoft.com/office/drawing/2014/main" id="{7942C509-A12C-4923-8D54-CDA016B23898}"/>
              </a:ext>
            </a:extLst>
          </p:cNvPr>
          <p:cNvGrpSpPr/>
          <p:nvPr/>
        </p:nvGrpSpPr>
        <p:grpSpPr>
          <a:xfrm>
            <a:off x="8539566" y="2569959"/>
            <a:ext cx="3386385" cy="3198810"/>
            <a:chOff x="8124741" y="3657600"/>
            <a:chExt cx="3023793" cy="3071813"/>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2269" t="19668" r="14752" b="21728"/>
            <a:stretch/>
          </p:blipFill>
          <p:spPr>
            <a:xfrm>
              <a:off x="8124741" y="3657600"/>
              <a:ext cx="2868985" cy="3071813"/>
            </a:xfrm>
            <a:prstGeom prst="rect">
              <a:avLst/>
            </a:prstGeom>
          </p:spPr>
        </p:pic>
        <p:sp>
          <p:nvSpPr>
            <p:cNvPr id="7" name="Isosceles Triangle 6">
              <a:extLst>
                <a:ext uri="{FF2B5EF4-FFF2-40B4-BE49-F238E27FC236}">
                  <a16:creationId xmlns:a16="http://schemas.microsoft.com/office/drawing/2014/main" id="{25060E2A-D50E-4329-85E1-C295C82A3FAC}"/>
                </a:ext>
              </a:extLst>
            </p:cNvPr>
            <p:cNvSpPr/>
            <p:nvPr/>
          </p:nvSpPr>
          <p:spPr>
            <a:xfrm rot="886653">
              <a:off x="10136067" y="5535627"/>
              <a:ext cx="1012467" cy="1082566"/>
            </a:xfrm>
            <a:prstGeom prs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4E0F168A-D6AF-4632-AFE1-94BF7CD08792}"/>
              </a:ext>
            </a:extLst>
          </p:cNvPr>
          <p:cNvSpPr txBox="1"/>
          <p:nvPr/>
        </p:nvSpPr>
        <p:spPr>
          <a:xfrm>
            <a:off x="9285052" y="5998067"/>
            <a:ext cx="2204816" cy="461665"/>
          </a:xfrm>
          <a:prstGeom prst="rect">
            <a:avLst/>
          </a:prstGeom>
          <a:noFill/>
        </p:spPr>
        <p:txBody>
          <a:bodyPr wrap="square" rtlCol="0">
            <a:spAutoFit/>
          </a:bodyPr>
          <a:lstStyle/>
          <a:p>
            <a:r>
              <a:rPr lang="en-US" sz="2400" dirty="0"/>
              <a:t>Close up view</a:t>
            </a:r>
          </a:p>
        </p:txBody>
      </p:sp>
    </p:spTree>
    <p:extLst>
      <p:ext uri="{BB962C8B-B14F-4D97-AF65-F5344CB8AC3E}">
        <p14:creationId xmlns:p14="http://schemas.microsoft.com/office/powerpoint/2010/main" val="1729105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38656" y="2610683"/>
            <a:ext cx="10224654" cy="4247317"/>
          </a:xfrm>
          <a:prstGeom prst="rect">
            <a:avLst/>
          </a:prstGeom>
        </p:spPr>
        <p:txBody>
          <a:bodyPr wrap="square">
            <a:spAutoFit/>
          </a:bodyPr>
          <a:lstStyle/>
          <a:p>
            <a:r>
              <a:rPr lang="en-US" sz="3000" dirty="0">
                <a:latin typeface="Calibri" panose="020F0502020204030204" pitchFamily="34" charset="0"/>
                <a:ea typeface="Times New Roman" panose="02020603050405020304" pitchFamily="18" charset="0"/>
              </a:rPr>
              <a:t>11. Shown here are three standard tags that may be found on pedigreed seed regulated by state crop improvement associations.  The correct order of generation of production for these three seed classes is:</a:t>
            </a:r>
          </a:p>
          <a:p>
            <a:pPr indent="457200"/>
            <a:r>
              <a:rPr lang="en-US" sz="3000" dirty="0">
                <a:latin typeface="Calibri" panose="020F0502020204030204" pitchFamily="34" charset="0"/>
                <a:ea typeface="Times New Roman" panose="02020603050405020304" pitchFamily="18" charset="0"/>
              </a:rPr>
              <a:t>A.  Certified </a:t>
            </a:r>
            <a:r>
              <a:rPr lang="en-US" sz="3000" dirty="0">
                <a:latin typeface="Calibri" panose="020F0502020204030204" pitchFamily="34" charset="0"/>
                <a:ea typeface="Times New Roman" panose="02020603050405020304" pitchFamily="18" charset="0"/>
                <a:sym typeface="Wingdings" panose="05000000000000000000" pitchFamily="2" charset="2"/>
              </a:rPr>
              <a:t></a:t>
            </a:r>
            <a:r>
              <a:rPr lang="en-US" sz="3000" dirty="0">
                <a:latin typeface="Calibri" panose="020F0502020204030204" pitchFamily="34" charset="0"/>
                <a:ea typeface="Times New Roman" panose="02020603050405020304" pitchFamily="18" charset="0"/>
              </a:rPr>
              <a:t> Registered </a:t>
            </a:r>
            <a:r>
              <a:rPr lang="en-US" sz="3000" dirty="0">
                <a:latin typeface="Calibri" panose="020F0502020204030204" pitchFamily="34" charset="0"/>
                <a:ea typeface="Times New Roman" panose="02020603050405020304" pitchFamily="18" charset="0"/>
                <a:sym typeface="Wingdings" panose="05000000000000000000" pitchFamily="2" charset="2"/>
              </a:rPr>
              <a:t></a:t>
            </a:r>
            <a:r>
              <a:rPr lang="en-US" sz="3000" dirty="0">
                <a:latin typeface="Calibri" panose="020F0502020204030204" pitchFamily="34" charset="0"/>
                <a:ea typeface="Times New Roman" panose="02020603050405020304" pitchFamily="18" charset="0"/>
              </a:rPr>
              <a:t> Foundation</a:t>
            </a:r>
          </a:p>
          <a:p>
            <a:pPr marL="457200" marR="0">
              <a:spcBef>
                <a:spcPts val="0"/>
              </a:spcBef>
              <a:spcAft>
                <a:spcPts val="0"/>
              </a:spcAft>
            </a:pPr>
            <a:r>
              <a:rPr lang="en-US" sz="3000" dirty="0">
                <a:latin typeface="Calibri" panose="020F0502020204030204" pitchFamily="34" charset="0"/>
                <a:ea typeface="Times New Roman" panose="02020603050405020304" pitchFamily="18" charset="0"/>
              </a:rPr>
              <a:t>B.  Foundation </a:t>
            </a:r>
            <a:r>
              <a:rPr lang="en-US" sz="3000" dirty="0">
                <a:latin typeface="Calibri" panose="020F0502020204030204" pitchFamily="34" charset="0"/>
                <a:ea typeface="Times New Roman" panose="02020603050405020304" pitchFamily="18" charset="0"/>
                <a:sym typeface="Wingdings" panose="05000000000000000000" pitchFamily="2" charset="2"/>
              </a:rPr>
              <a:t></a:t>
            </a:r>
            <a:r>
              <a:rPr lang="en-US" sz="3000" dirty="0">
                <a:latin typeface="Calibri" panose="020F0502020204030204" pitchFamily="34" charset="0"/>
                <a:ea typeface="Times New Roman" panose="02020603050405020304" pitchFamily="18" charset="0"/>
              </a:rPr>
              <a:t> Certified </a:t>
            </a:r>
            <a:r>
              <a:rPr lang="en-US" sz="3000" dirty="0">
                <a:latin typeface="Calibri" panose="020F0502020204030204" pitchFamily="34" charset="0"/>
                <a:ea typeface="Times New Roman" panose="02020603050405020304" pitchFamily="18" charset="0"/>
                <a:sym typeface="Wingdings" panose="05000000000000000000" pitchFamily="2" charset="2"/>
              </a:rPr>
              <a:t></a:t>
            </a:r>
            <a:r>
              <a:rPr lang="en-US" sz="3000" dirty="0">
                <a:latin typeface="Calibri" panose="020F0502020204030204" pitchFamily="34" charset="0"/>
                <a:ea typeface="Times New Roman" panose="02020603050405020304" pitchFamily="18" charset="0"/>
              </a:rPr>
              <a:t> Registered </a:t>
            </a:r>
          </a:p>
          <a:p>
            <a:pPr marL="457200" marR="0">
              <a:spcBef>
                <a:spcPts val="0"/>
              </a:spcBef>
              <a:spcAft>
                <a:spcPts val="0"/>
              </a:spcAft>
            </a:pPr>
            <a:r>
              <a:rPr lang="en-US" sz="3000" dirty="0">
                <a:latin typeface="Calibri" panose="020F0502020204030204" pitchFamily="34" charset="0"/>
                <a:ea typeface="Times New Roman" panose="02020603050405020304" pitchFamily="18" charset="0"/>
              </a:rPr>
              <a:t>C.  Registered </a:t>
            </a:r>
            <a:r>
              <a:rPr lang="en-US" sz="3000" dirty="0">
                <a:latin typeface="Calibri" panose="020F0502020204030204" pitchFamily="34" charset="0"/>
                <a:ea typeface="Times New Roman" panose="02020603050405020304" pitchFamily="18" charset="0"/>
                <a:sym typeface="Wingdings" panose="05000000000000000000" pitchFamily="2" charset="2"/>
              </a:rPr>
              <a:t></a:t>
            </a:r>
            <a:r>
              <a:rPr lang="en-US" sz="3000" dirty="0">
                <a:latin typeface="Calibri" panose="020F0502020204030204" pitchFamily="34" charset="0"/>
                <a:ea typeface="Times New Roman" panose="02020603050405020304" pitchFamily="18" charset="0"/>
              </a:rPr>
              <a:t> Certified </a:t>
            </a:r>
            <a:r>
              <a:rPr lang="en-US" sz="3000" dirty="0">
                <a:latin typeface="Calibri" panose="020F0502020204030204" pitchFamily="34" charset="0"/>
                <a:ea typeface="Times New Roman" panose="02020603050405020304" pitchFamily="18" charset="0"/>
                <a:sym typeface="Wingdings" panose="05000000000000000000" pitchFamily="2" charset="2"/>
              </a:rPr>
              <a:t></a:t>
            </a:r>
            <a:r>
              <a:rPr lang="en-US" sz="3000" dirty="0">
                <a:latin typeface="Calibri" panose="020F0502020204030204" pitchFamily="34" charset="0"/>
                <a:ea typeface="Times New Roman" panose="02020603050405020304" pitchFamily="18" charset="0"/>
              </a:rPr>
              <a:t> Foundation</a:t>
            </a:r>
          </a:p>
          <a:p>
            <a:pPr marL="457200" marR="0">
              <a:spcBef>
                <a:spcPts val="0"/>
              </a:spcBef>
              <a:spcAft>
                <a:spcPts val="0"/>
              </a:spcAft>
            </a:pPr>
            <a:r>
              <a:rPr lang="en-US" sz="3000" dirty="0">
                <a:latin typeface="Calibri" panose="020F0502020204030204" pitchFamily="34" charset="0"/>
                <a:ea typeface="Times New Roman" panose="02020603050405020304" pitchFamily="18" charset="0"/>
              </a:rPr>
              <a:t>D.  Foundation </a:t>
            </a:r>
            <a:r>
              <a:rPr lang="en-US" sz="3000" dirty="0">
                <a:latin typeface="Calibri" panose="020F0502020204030204" pitchFamily="34" charset="0"/>
                <a:ea typeface="Times New Roman" panose="02020603050405020304" pitchFamily="18" charset="0"/>
                <a:sym typeface="Wingdings" panose="05000000000000000000" pitchFamily="2" charset="2"/>
              </a:rPr>
              <a:t></a:t>
            </a:r>
            <a:r>
              <a:rPr lang="en-US" sz="3000" dirty="0">
                <a:latin typeface="Calibri" panose="020F0502020204030204" pitchFamily="34" charset="0"/>
                <a:ea typeface="Times New Roman" panose="02020603050405020304" pitchFamily="18" charset="0"/>
              </a:rPr>
              <a:t> Registered </a:t>
            </a:r>
            <a:r>
              <a:rPr lang="en-US" sz="3000" dirty="0">
                <a:latin typeface="Calibri" panose="020F0502020204030204" pitchFamily="34" charset="0"/>
                <a:ea typeface="Times New Roman" panose="02020603050405020304" pitchFamily="18" charset="0"/>
                <a:sym typeface="Wingdings" panose="05000000000000000000" pitchFamily="2" charset="2"/>
              </a:rPr>
              <a:t></a:t>
            </a:r>
            <a:r>
              <a:rPr lang="en-US" sz="3000" dirty="0">
                <a:latin typeface="Calibri" panose="020F0502020204030204" pitchFamily="34" charset="0"/>
                <a:ea typeface="Times New Roman" panose="02020603050405020304" pitchFamily="18" charset="0"/>
              </a:rPr>
              <a:t> Certified </a:t>
            </a:r>
          </a:p>
          <a:p>
            <a:pPr marL="457200" marR="0">
              <a:spcBef>
                <a:spcPts val="0"/>
              </a:spcBef>
              <a:spcAft>
                <a:spcPts val="0"/>
              </a:spcAft>
            </a:pPr>
            <a:r>
              <a:rPr lang="en-US" sz="3000" dirty="0">
                <a:latin typeface="Calibri" panose="020F0502020204030204" pitchFamily="34" charset="0"/>
                <a:ea typeface="Times New Roman" panose="02020603050405020304" pitchFamily="18" charset="0"/>
              </a:rPr>
              <a:t>E.  Certified </a:t>
            </a:r>
            <a:r>
              <a:rPr lang="en-US" sz="3000" dirty="0">
                <a:latin typeface="Calibri" panose="020F0502020204030204" pitchFamily="34" charset="0"/>
                <a:ea typeface="Times New Roman" panose="02020603050405020304" pitchFamily="18" charset="0"/>
                <a:sym typeface="Wingdings" panose="05000000000000000000" pitchFamily="2" charset="2"/>
              </a:rPr>
              <a:t></a:t>
            </a:r>
            <a:r>
              <a:rPr lang="en-US" sz="3000" dirty="0">
                <a:latin typeface="Calibri" panose="020F0502020204030204" pitchFamily="34" charset="0"/>
                <a:ea typeface="Times New Roman" panose="02020603050405020304" pitchFamily="18" charset="0"/>
              </a:rPr>
              <a:t> Foundation </a:t>
            </a:r>
            <a:r>
              <a:rPr lang="en-US" sz="3000" dirty="0">
                <a:latin typeface="Calibri" panose="020F0502020204030204" pitchFamily="34" charset="0"/>
                <a:ea typeface="Times New Roman" panose="02020603050405020304" pitchFamily="18" charset="0"/>
                <a:sym typeface="Wingdings" panose="05000000000000000000" pitchFamily="2" charset="2"/>
              </a:rPr>
              <a:t></a:t>
            </a:r>
            <a:r>
              <a:rPr lang="en-US" sz="3000" dirty="0">
                <a:latin typeface="Calibri" panose="020F0502020204030204" pitchFamily="34" charset="0"/>
                <a:ea typeface="Times New Roman" panose="02020603050405020304" pitchFamily="18" charset="0"/>
              </a:rPr>
              <a:t> Registered </a:t>
            </a:r>
          </a:p>
        </p:txBody>
      </p:sp>
      <p:pic>
        <p:nvPicPr>
          <p:cNvPr id="2052" name="Picture 4" descr="What Is Seed Certification? Great Basin Seeds, 56% OFF">
            <a:extLst>
              <a:ext uri="{FF2B5EF4-FFF2-40B4-BE49-F238E27FC236}">
                <a16:creationId xmlns:a16="http://schemas.microsoft.com/office/drawing/2014/main" id="{FA332FD5-9AF4-46ED-A5D5-82FE8D71D5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911" b="1"/>
          <a:stretch/>
        </p:blipFill>
        <p:spPr bwMode="auto">
          <a:xfrm>
            <a:off x="554766" y="287447"/>
            <a:ext cx="6934625" cy="21922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What Is Seed Certification? Great Basin Seeds, 56% OFF">
            <a:extLst>
              <a:ext uri="{FF2B5EF4-FFF2-40B4-BE49-F238E27FC236}">
                <a16:creationId xmlns:a16="http://schemas.microsoft.com/office/drawing/2014/main" id="{1DF339C2-8C78-44E0-B891-470DCE3CD8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855" t="9046" r="633" b="49224"/>
          <a:stretch/>
        </p:blipFill>
        <p:spPr bwMode="auto">
          <a:xfrm>
            <a:off x="7499188" y="200978"/>
            <a:ext cx="4138046" cy="2329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216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487117-4C59-41FA-B8E4-7345ADD94C9A}"/>
              </a:ext>
            </a:extLst>
          </p:cNvPr>
          <p:cNvSpPr txBox="1"/>
          <p:nvPr/>
        </p:nvSpPr>
        <p:spPr>
          <a:xfrm>
            <a:off x="573439" y="1704812"/>
            <a:ext cx="4494507" cy="1569660"/>
          </a:xfrm>
          <a:prstGeom prst="rect">
            <a:avLst/>
          </a:prstGeom>
          <a:noFill/>
        </p:spPr>
        <p:txBody>
          <a:bodyPr wrap="square" rtlCol="0">
            <a:spAutoFit/>
          </a:bodyPr>
          <a:lstStyle/>
          <a:p>
            <a:r>
              <a:rPr lang="en-US" sz="3200" dirty="0"/>
              <a:t>12. What is the “signal word” on this pesticide label?</a:t>
            </a:r>
          </a:p>
        </p:txBody>
      </p:sp>
      <p:pic>
        <p:nvPicPr>
          <p:cNvPr id="6" name="Picture 5">
            <a:extLst>
              <a:ext uri="{FF2B5EF4-FFF2-40B4-BE49-F238E27FC236}">
                <a16:creationId xmlns:a16="http://schemas.microsoft.com/office/drawing/2014/main" id="{8C7AF5C5-3B4C-4E38-92A5-49C1CCEF4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1902" y="0"/>
            <a:ext cx="5906988" cy="6850251"/>
          </a:xfrm>
          <a:prstGeom prst="rect">
            <a:avLst/>
          </a:prstGeom>
        </p:spPr>
      </p:pic>
    </p:spTree>
    <p:extLst>
      <p:ext uri="{BB962C8B-B14F-4D97-AF65-F5344CB8AC3E}">
        <p14:creationId xmlns:p14="http://schemas.microsoft.com/office/powerpoint/2010/main" val="1204892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ABFC4E-4290-4EA8-9761-02E968F4E837}"/>
              </a:ext>
            </a:extLst>
          </p:cNvPr>
          <p:cNvSpPr txBox="1"/>
          <p:nvPr/>
        </p:nvSpPr>
        <p:spPr>
          <a:xfrm>
            <a:off x="2191992" y="999926"/>
            <a:ext cx="8944052" cy="646331"/>
          </a:xfrm>
          <a:prstGeom prst="rect">
            <a:avLst/>
          </a:prstGeom>
          <a:noFill/>
        </p:spPr>
        <p:txBody>
          <a:bodyPr wrap="none" rtlCol="0">
            <a:spAutoFit/>
          </a:bodyPr>
          <a:lstStyle/>
          <a:p>
            <a:r>
              <a:rPr lang="en-US" sz="3600" dirty="0"/>
              <a:t>13. What </a:t>
            </a:r>
            <a:r>
              <a:rPr lang="en-US" sz="3600" u="sng" dirty="0"/>
              <a:t>crop</a:t>
            </a:r>
            <a:r>
              <a:rPr lang="en-US" sz="3600" dirty="0"/>
              <a:t> is this food product made from?</a:t>
            </a:r>
          </a:p>
        </p:txBody>
      </p:sp>
      <p:pic>
        <p:nvPicPr>
          <p:cNvPr id="3074" name="Picture 2">
            <a:extLst>
              <a:ext uri="{FF2B5EF4-FFF2-40B4-BE49-F238E27FC236}">
                <a16:creationId xmlns:a16="http://schemas.microsoft.com/office/drawing/2014/main" id="{9BFD313D-8872-4907-86D0-E7D830D386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53" b="65546"/>
          <a:stretch/>
        </p:blipFill>
        <p:spPr bwMode="auto">
          <a:xfrm>
            <a:off x="2535267" y="2332381"/>
            <a:ext cx="8257501" cy="2809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684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5460" y="3429000"/>
            <a:ext cx="6629400" cy="3314700"/>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3522"/>
          <a:stretch/>
        </p:blipFill>
        <p:spPr>
          <a:xfrm>
            <a:off x="5582619" y="276968"/>
            <a:ext cx="6629400" cy="3630244"/>
          </a:xfrm>
          <a:prstGeom prst="rect">
            <a:avLst/>
          </a:prstGeom>
        </p:spPr>
      </p:pic>
      <p:sp>
        <p:nvSpPr>
          <p:cNvPr id="7" name="TextBox 6"/>
          <p:cNvSpPr txBox="1"/>
          <p:nvPr/>
        </p:nvSpPr>
        <p:spPr>
          <a:xfrm>
            <a:off x="466243" y="1044890"/>
            <a:ext cx="4648198" cy="2862322"/>
          </a:xfrm>
          <a:prstGeom prst="rect">
            <a:avLst/>
          </a:prstGeom>
          <a:noFill/>
        </p:spPr>
        <p:txBody>
          <a:bodyPr wrap="square" rtlCol="0">
            <a:spAutoFit/>
          </a:bodyPr>
          <a:lstStyle/>
          <a:p>
            <a:r>
              <a:rPr lang="en-US" sz="3600" dirty="0"/>
              <a:t>14. What is the specific name of the field operation being completed in these photos? (two words)</a:t>
            </a:r>
          </a:p>
        </p:txBody>
      </p:sp>
    </p:spTree>
    <p:extLst>
      <p:ext uri="{BB962C8B-B14F-4D97-AF65-F5344CB8AC3E}">
        <p14:creationId xmlns:p14="http://schemas.microsoft.com/office/powerpoint/2010/main" val="710776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12">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20404030301010803"/>
              <a:ea typeface="+mn-ea"/>
              <a:cs typeface="+mn-cs"/>
            </a:endParaRPr>
          </a:p>
        </p:txBody>
      </p:sp>
      <p:pic>
        <p:nvPicPr>
          <p:cNvPr id="8" name="Picture 7" descr="Plants in terraces">
            <a:extLst>
              <a:ext uri="{FF2B5EF4-FFF2-40B4-BE49-F238E27FC236}">
                <a16:creationId xmlns:a16="http://schemas.microsoft.com/office/drawing/2014/main" id="{39536CA3-D405-8BC0-7573-27AB8297DA38}"/>
              </a:ext>
            </a:extLst>
          </p:cNvPr>
          <p:cNvPicPr>
            <a:picLocks noChangeAspect="1"/>
          </p:cNvPicPr>
          <p:nvPr/>
        </p:nvPicPr>
        <p:blipFill>
          <a:blip r:embed="rId2">
            <a:extLst>
              <a:ext uri="{28A0092B-C50C-407E-A947-70E740481C1C}">
                <a14:useLocalDpi xmlns:a14="http://schemas.microsoft.com/office/drawing/2010/main" val="0"/>
              </a:ext>
            </a:extLst>
          </a:blip>
          <a:srcRect t="7812" b="7812"/>
          <a:stretch/>
        </p:blipFill>
        <p:spPr>
          <a:xfrm>
            <a:off x="20" y="10"/>
            <a:ext cx="12191980" cy="6857990"/>
          </a:xfrm>
          <a:prstGeom prst="rect">
            <a:avLst/>
          </a:prstGeom>
        </p:spPr>
      </p:pic>
      <p:sp>
        <p:nvSpPr>
          <p:cNvPr id="12" name="Rectangle 14">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rgbClr val="F8F8F8">
              <a:alpha val="60000"/>
            </a:srgbClr>
          </a:solidFill>
          <a:ln w="6350" cap="flat" cmpd="sng" algn="ctr">
            <a:noFill/>
            <a:prstDash val="solid"/>
          </a:ln>
          <a:effectLst>
            <a:softEdge rad="0"/>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panose="02020404030301010803"/>
              <a:ea typeface="+mn-ea"/>
              <a:cs typeface="+mn-cs"/>
            </a:endParaRPr>
          </a:p>
        </p:txBody>
      </p:sp>
      <p:sp>
        <p:nvSpPr>
          <p:cNvPr id="17" name="Rectangle 16">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solidFill>
            <a:srgbClr val="F8F8F8">
              <a:alpha val="60000"/>
            </a:srgbClr>
          </a:solidFill>
          <a:ln w="6350" cap="sq" cmpd="sng" algn="ctr">
            <a:solidFill>
              <a:schemeClr val="tx1">
                <a:lumMod val="75000"/>
                <a:lumOff val="25000"/>
              </a:scheme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panose="02020404030301010803"/>
              <a:ea typeface="+mn-ea"/>
              <a:cs typeface="+mn-cs"/>
            </a:endParaRPr>
          </a:p>
        </p:txBody>
      </p:sp>
      <p:sp>
        <p:nvSpPr>
          <p:cNvPr id="2" name="Title 1">
            <a:extLst>
              <a:ext uri="{FF2B5EF4-FFF2-40B4-BE49-F238E27FC236}">
                <a16:creationId xmlns:a16="http://schemas.microsoft.com/office/drawing/2014/main" id="{71A800A9-D6D4-1BBC-95E4-F317C04FE3EC}"/>
              </a:ext>
            </a:extLst>
          </p:cNvPr>
          <p:cNvSpPr>
            <a:spLocks noGrp="1"/>
          </p:cNvSpPr>
          <p:nvPr>
            <p:ph type="title"/>
          </p:nvPr>
        </p:nvSpPr>
        <p:spPr>
          <a:xfrm>
            <a:off x="1066800" y="548154"/>
            <a:ext cx="10058400" cy="1293155"/>
          </a:xfrm>
        </p:spPr>
        <p:txBody>
          <a:bodyPr>
            <a:normAutofit/>
          </a:bodyPr>
          <a:lstStyle/>
          <a:p>
            <a:r>
              <a:rPr lang="en-US" dirty="0"/>
              <a:t>New Rules for 2025 Agronomy CDE</a:t>
            </a:r>
          </a:p>
        </p:txBody>
      </p:sp>
      <p:sp>
        <p:nvSpPr>
          <p:cNvPr id="3" name="Content Placeholder 2">
            <a:extLst>
              <a:ext uri="{FF2B5EF4-FFF2-40B4-BE49-F238E27FC236}">
                <a16:creationId xmlns:a16="http://schemas.microsoft.com/office/drawing/2014/main" id="{5DBFC9AC-E84B-5F74-C937-6B77D48C9DDF}"/>
              </a:ext>
            </a:extLst>
          </p:cNvPr>
          <p:cNvSpPr>
            <a:spLocks noGrp="1"/>
          </p:cNvSpPr>
          <p:nvPr>
            <p:ph idx="1"/>
          </p:nvPr>
        </p:nvSpPr>
        <p:spPr>
          <a:xfrm>
            <a:off x="1066800" y="1905803"/>
            <a:ext cx="9597992" cy="4404043"/>
          </a:xfrm>
        </p:spPr>
        <p:txBody>
          <a:bodyPr>
            <a:normAutofit/>
          </a:bodyPr>
          <a:lstStyle/>
          <a:p>
            <a:r>
              <a:rPr lang="en-US" sz="1800" dirty="0"/>
              <a:t>ID will move from a 100-question quiz to a 75-question quiz, still completed in 40 minutes. Each ID sample will now be worth 4 points.</a:t>
            </a:r>
          </a:p>
          <a:p>
            <a:r>
              <a:rPr lang="en-US" sz="1800" dirty="0"/>
              <a:t>Vegetative weeds will be transferred to the ID rotation instead of the Practicum, where they are currently placed. </a:t>
            </a:r>
          </a:p>
          <a:p>
            <a:pPr lvl="1"/>
            <a:r>
              <a:rPr lang="en-US" sz="1600" dirty="0"/>
              <a:t>The form of the plant that is acceptable for the contest will be indicated on the ID list as "p" - pressed or in reproductive phases, "v" - live, vegetative (no flowers, fruits, </a:t>
            </a:r>
            <a:r>
              <a:rPr lang="en-US" sz="1600" dirty="0" err="1"/>
              <a:t>etc</a:t>
            </a:r>
            <a:r>
              <a:rPr lang="en-US" sz="1600" dirty="0"/>
              <a:t>), and "s" - seed.</a:t>
            </a:r>
          </a:p>
          <a:p>
            <a:r>
              <a:rPr lang="en-US" sz="1800" dirty="0"/>
              <a:t>The group was of the strong opinion that seed analysis and grain grading are no longer a relevant portion of the FFA contest. GG will remain a potential component of lab practical questions in a simplified form, so students should still be able to read a grain grading card and assign grades based on tables.</a:t>
            </a:r>
          </a:p>
        </p:txBody>
      </p:sp>
    </p:spTree>
    <p:extLst>
      <p:ext uri="{BB962C8B-B14F-4D97-AF65-F5344CB8AC3E}">
        <p14:creationId xmlns:p14="http://schemas.microsoft.com/office/powerpoint/2010/main" val="2138077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DB20A-DB46-424B-9DA0-8E9CCABA09F7}"/>
              </a:ext>
            </a:extLst>
          </p:cNvPr>
          <p:cNvSpPr>
            <a:spLocks noGrp="1"/>
          </p:cNvSpPr>
          <p:nvPr>
            <p:ph type="title"/>
          </p:nvPr>
        </p:nvSpPr>
        <p:spPr>
          <a:xfrm>
            <a:off x="291860" y="216976"/>
            <a:ext cx="5867650" cy="5757718"/>
          </a:xfrm>
        </p:spPr>
        <p:txBody>
          <a:bodyPr>
            <a:normAutofit/>
          </a:bodyPr>
          <a:lstStyle/>
          <a:p>
            <a:r>
              <a:rPr lang="en-US" sz="2700" dirty="0">
                <a:latin typeface="Calibri"/>
                <a:cs typeface="Calibri Light"/>
              </a:rPr>
              <a:t>15. What was the most likely problem revealed by this photo?</a:t>
            </a:r>
            <a:br>
              <a:rPr lang="en-US" sz="2700" dirty="0">
                <a:latin typeface="Calibri"/>
                <a:cs typeface="Calibri Light"/>
              </a:rPr>
            </a:br>
            <a:br>
              <a:rPr lang="en-US" sz="2700" dirty="0">
                <a:latin typeface="Calibri"/>
                <a:cs typeface="Calibri Light"/>
              </a:rPr>
            </a:br>
            <a:r>
              <a:rPr lang="en-US" sz="2700" dirty="0">
                <a:latin typeface="Calibri"/>
                <a:cs typeface="Calibri Light"/>
              </a:rPr>
              <a:t>A) Incompatible mixture of different</a:t>
            </a:r>
            <a:br>
              <a:rPr lang="en-US" sz="2700" dirty="0">
                <a:latin typeface="Calibri"/>
                <a:cs typeface="Calibri Light"/>
              </a:rPr>
            </a:br>
            <a:r>
              <a:rPr lang="en-US" sz="2700" dirty="0">
                <a:latin typeface="Calibri"/>
                <a:cs typeface="Calibri Light"/>
              </a:rPr>
              <a:t>     herbicide formulations</a:t>
            </a:r>
            <a:br>
              <a:rPr lang="en-US" sz="2700" dirty="0">
                <a:latin typeface="Calibri"/>
                <a:cs typeface="Calibri Light"/>
              </a:rPr>
            </a:br>
            <a:r>
              <a:rPr lang="en-US" sz="2700" dirty="0">
                <a:latin typeface="Calibri"/>
                <a:cs typeface="Calibri Light"/>
              </a:rPr>
              <a:t>B) Improper order of mixing different</a:t>
            </a:r>
            <a:br>
              <a:rPr lang="en-US" sz="2700" dirty="0">
                <a:latin typeface="Calibri"/>
                <a:cs typeface="Calibri Light"/>
              </a:rPr>
            </a:br>
            <a:r>
              <a:rPr lang="en-US" sz="2700" dirty="0">
                <a:latin typeface="Calibri"/>
                <a:cs typeface="Calibri Light"/>
              </a:rPr>
              <a:t>     herbicide formulations </a:t>
            </a:r>
            <a:br>
              <a:rPr lang="en-US" sz="2700" dirty="0">
                <a:latin typeface="Calibri"/>
                <a:cs typeface="Calibri Light"/>
              </a:rPr>
            </a:br>
            <a:r>
              <a:rPr lang="en-US" sz="2700" dirty="0">
                <a:latin typeface="Calibri"/>
                <a:cs typeface="Calibri Light"/>
              </a:rPr>
              <a:t>C) Tank contamination from a previous </a:t>
            </a:r>
            <a:br>
              <a:rPr lang="en-US" sz="2700" dirty="0">
                <a:latin typeface="Calibri"/>
                <a:cs typeface="Calibri Light"/>
              </a:rPr>
            </a:br>
            <a:r>
              <a:rPr lang="en-US" sz="2700" dirty="0">
                <a:latin typeface="Calibri"/>
                <a:cs typeface="Calibri Light"/>
              </a:rPr>
              <a:t>     application</a:t>
            </a:r>
            <a:br>
              <a:rPr lang="en-US" sz="2700" dirty="0">
                <a:latin typeface="Calibri"/>
                <a:cs typeface="Calibri Light"/>
              </a:rPr>
            </a:br>
            <a:r>
              <a:rPr lang="en-US" sz="2700" dirty="0">
                <a:latin typeface="Calibri"/>
                <a:cs typeface="Calibri Light"/>
              </a:rPr>
              <a:t>D) Incompatible mixture of herbicide</a:t>
            </a:r>
            <a:br>
              <a:rPr lang="en-US" sz="2700" dirty="0">
                <a:latin typeface="Calibri"/>
                <a:cs typeface="Calibri Light"/>
              </a:rPr>
            </a:br>
            <a:r>
              <a:rPr lang="en-US" sz="2700" dirty="0">
                <a:latin typeface="Calibri"/>
                <a:cs typeface="Calibri Light"/>
              </a:rPr>
              <a:t>     with liquid fertilizer</a:t>
            </a:r>
            <a:br>
              <a:rPr lang="en-US" sz="2700" dirty="0">
                <a:latin typeface="Calibri"/>
                <a:cs typeface="Calibri Light"/>
              </a:rPr>
            </a:br>
            <a:r>
              <a:rPr lang="en-US" sz="2700" dirty="0">
                <a:latin typeface="Calibri"/>
                <a:cs typeface="Calibri Light"/>
              </a:rPr>
              <a:t>E) all of the above are possible causes</a:t>
            </a:r>
            <a:endParaRPr lang="en-US" sz="4000" dirty="0">
              <a:cs typeface="Calibri Light"/>
            </a:endParaRPr>
          </a:p>
        </p:txBody>
      </p:sp>
      <p:pic>
        <p:nvPicPr>
          <p:cNvPr id="5" name="Content Placeholder 4" descr="A picture containing grass, green, outdoor, parked&#10;&#10;Description automatically generated">
            <a:extLst>
              <a:ext uri="{FF2B5EF4-FFF2-40B4-BE49-F238E27FC236}">
                <a16:creationId xmlns:a16="http://schemas.microsoft.com/office/drawing/2014/main" id="{F68AFCD1-081A-4E2B-96AE-9C77A38AAD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 b="17080"/>
          <a:stretch/>
        </p:blipFill>
        <p:spPr>
          <a:xfrm>
            <a:off x="6267241" y="48817"/>
            <a:ext cx="5867651" cy="3629662"/>
          </a:xfrm>
          <a:prstGeom prst="rect">
            <a:avLst/>
          </a:prstGeom>
        </p:spPr>
      </p:pic>
      <p:pic>
        <p:nvPicPr>
          <p:cNvPr id="7" name="Picture 6" descr="A picture containing grass, outdoor&#10;&#10;Description automatically generated">
            <a:extLst>
              <a:ext uri="{FF2B5EF4-FFF2-40B4-BE49-F238E27FC236}">
                <a16:creationId xmlns:a16="http://schemas.microsoft.com/office/drawing/2014/main" id="{CCEB81C8-3646-4182-A46F-38EC73BBFE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570" r="-3" b="9881"/>
          <a:stretch/>
        </p:blipFill>
        <p:spPr>
          <a:xfrm>
            <a:off x="7724954" y="3686287"/>
            <a:ext cx="3301773" cy="3083323"/>
          </a:xfrm>
          <a:prstGeom prst="rect">
            <a:avLst/>
          </a:prstGeom>
        </p:spPr>
      </p:pic>
    </p:spTree>
    <p:extLst>
      <p:ext uri="{BB962C8B-B14F-4D97-AF65-F5344CB8AC3E}">
        <p14:creationId xmlns:p14="http://schemas.microsoft.com/office/powerpoint/2010/main" val="944154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preview">
            <a:extLst>
              <a:ext uri="{FF2B5EF4-FFF2-40B4-BE49-F238E27FC236}">
                <a16:creationId xmlns:a16="http://schemas.microsoft.com/office/drawing/2014/main" id="{E9E37633-0929-47FE-AA1F-FE4DF877E2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101" b="9831"/>
          <a:stretch/>
        </p:blipFill>
        <p:spPr bwMode="auto">
          <a:xfrm>
            <a:off x="3260778" y="139484"/>
            <a:ext cx="5862483" cy="6571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915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34351-6188-4BFC-AE96-AE6C50DB553F}"/>
              </a:ext>
            </a:extLst>
          </p:cNvPr>
          <p:cNvSpPr>
            <a:spLocks noGrp="1"/>
          </p:cNvSpPr>
          <p:nvPr>
            <p:ph type="ctrTitle"/>
          </p:nvPr>
        </p:nvSpPr>
        <p:spPr/>
        <p:txBody>
          <a:bodyPr>
            <a:normAutofit/>
          </a:bodyPr>
          <a:lstStyle/>
          <a:p>
            <a:r>
              <a:rPr lang="en-US" dirty="0"/>
              <a:t>Math Example Questions</a:t>
            </a:r>
            <a:br>
              <a:rPr lang="en-US" dirty="0"/>
            </a:br>
            <a:endParaRPr lang="en-US" dirty="0"/>
          </a:p>
        </p:txBody>
      </p:sp>
    </p:spTree>
    <p:extLst>
      <p:ext uri="{BB962C8B-B14F-4D97-AF65-F5344CB8AC3E}">
        <p14:creationId xmlns:p14="http://schemas.microsoft.com/office/powerpoint/2010/main" val="3353948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5">
            <a:extLst>
              <a:ext uri="{FF2B5EF4-FFF2-40B4-BE49-F238E27FC236}">
                <a16:creationId xmlns:a16="http://schemas.microsoft.com/office/drawing/2014/main" id="{7F12905B-2189-48D1-8AC8-56110F7209AD}"/>
              </a:ext>
            </a:extLst>
          </p:cNvPr>
          <p:cNvSpPr txBox="1">
            <a:spLocks noChangeArrowheads="1"/>
          </p:cNvSpPr>
          <p:nvPr/>
        </p:nvSpPr>
        <p:spPr bwMode="auto">
          <a:xfrm>
            <a:off x="4541520" y="7819390"/>
            <a:ext cx="2590800" cy="37211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6" name="TextBox 5">
            <a:extLst>
              <a:ext uri="{FF2B5EF4-FFF2-40B4-BE49-F238E27FC236}">
                <a16:creationId xmlns:a16="http://schemas.microsoft.com/office/drawing/2014/main" id="{49188507-E9BD-4878-83AD-8F2D9288CAC9}"/>
              </a:ext>
            </a:extLst>
          </p:cNvPr>
          <p:cNvSpPr txBox="1"/>
          <p:nvPr/>
        </p:nvSpPr>
        <p:spPr>
          <a:xfrm>
            <a:off x="1022267" y="403301"/>
            <a:ext cx="10384971" cy="3170099"/>
          </a:xfrm>
          <a:prstGeom prst="rect">
            <a:avLst/>
          </a:prstGeom>
          <a:noFill/>
        </p:spPr>
        <p:txBody>
          <a:bodyPr wrap="square">
            <a:spAutoFit/>
          </a:bodyPr>
          <a:lstStyle/>
          <a:p>
            <a:r>
              <a:rPr lang="en-US" sz="4000" dirty="0"/>
              <a:t>When determining plant stands for soybeans, you count an average of 31 soybean plants in 10 foot sections of row. Row width is 15 inches.</a:t>
            </a:r>
          </a:p>
          <a:p>
            <a:endParaRPr lang="en-US" sz="4000" dirty="0"/>
          </a:p>
          <a:p>
            <a:r>
              <a:rPr lang="en-US" sz="4000" dirty="0"/>
              <a:t>What is the population in plants per acre?</a:t>
            </a:r>
          </a:p>
        </p:txBody>
      </p:sp>
    </p:spTree>
    <p:extLst>
      <p:ext uri="{BB962C8B-B14F-4D97-AF65-F5344CB8AC3E}">
        <p14:creationId xmlns:p14="http://schemas.microsoft.com/office/powerpoint/2010/main" val="3009239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5">
            <a:extLst>
              <a:ext uri="{FF2B5EF4-FFF2-40B4-BE49-F238E27FC236}">
                <a16:creationId xmlns:a16="http://schemas.microsoft.com/office/drawing/2014/main" id="{7F12905B-2189-48D1-8AC8-56110F7209AD}"/>
              </a:ext>
            </a:extLst>
          </p:cNvPr>
          <p:cNvSpPr txBox="1">
            <a:spLocks noChangeArrowheads="1"/>
          </p:cNvSpPr>
          <p:nvPr/>
        </p:nvSpPr>
        <p:spPr bwMode="auto">
          <a:xfrm>
            <a:off x="4541520" y="7819390"/>
            <a:ext cx="2590800" cy="37211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6" name="TextBox 5">
            <a:extLst>
              <a:ext uri="{FF2B5EF4-FFF2-40B4-BE49-F238E27FC236}">
                <a16:creationId xmlns:a16="http://schemas.microsoft.com/office/drawing/2014/main" id="{49188507-E9BD-4878-83AD-8F2D9288CAC9}"/>
              </a:ext>
            </a:extLst>
          </p:cNvPr>
          <p:cNvSpPr txBox="1"/>
          <p:nvPr/>
        </p:nvSpPr>
        <p:spPr>
          <a:xfrm>
            <a:off x="1022267" y="254711"/>
            <a:ext cx="10384971" cy="4401205"/>
          </a:xfrm>
          <a:prstGeom prst="rect">
            <a:avLst/>
          </a:prstGeom>
          <a:noFill/>
        </p:spPr>
        <p:txBody>
          <a:bodyPr wrap="square">
            <a:spAutoFit/>
          </a:bodyPr>
          <a:lstStyle/>
          <a:p>
            <a:r>
              <a:rPr lang="en-US" sz="4000" dirty="0"/>
              <a:t>A farmer harvests a 69 bushels per acre wheat crop. Assume wheat averages 12% protein and</a:t>
            </a:r>
          </a:p>
          <a:p>
            <a:r>
              <a:rPr lang="en-US" sz="4000" dirty="0"/>
              <a:t>protein averages 16% nitrogen. Use the standard weight of 60 pounds per bushel for wheat.</a:t>
            </a:r>
          </a:p>
          <a:p>
            <a:endParaRPr lang="en-US" sz="4000" dirty="0"/>
          </a:p>
          <a:p>
            <a:r>
              <a:rPr lang="en-US" sz="4000" dirty="0"/>
              <a:t>Calculate the pounds of nitrogen removed per acre in the wheat grain.</a:t>
            </a:r>
          </a:p>
        </p:txBody>
      </p:sp>
    </p:spTree>
    <p:extLst>
      <p:ext uri="{BB962C8B-B14F-4D97-AF65-F5344CB8AC3E}">
        <p14:creationId xmlns:p14="http://schemas.microsoft.com/office/powerpoint/2010/main" val="256851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5">
            <a:extLst>
              <a:ext uri="{FF2B5EF4-FFF2-40B4-BE49-F238E27FC236}">
                <a16:creationId xmlns:a16="http://schemas.microsoft.com/office/drawing/2014/main" id="{7F12905B-2189-48D1-8AC8-56110F7209AD}"/>
              </a:ext>
            </a:extLst>
          </p:cNvPr>
          <p:cNvSpPr txBox="1">
            <a:spLocks noChangeArrowheads="1"/>
          </p:cNvSpPr>
          <p:nvPr/>
        </p:nvSpPr>
        <p:spPr bwMode="auto">
          <a:xfrm>
            <a:off x="4541520" y="7819390"/>
            <a:ext cx="2590800" cy="37211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6" name="TextBox 5">
            <a:extLst>
              <a:ext uri="{FF2B5EF4-FFF2-40B4-BE49-F238E27FC236}">
                <a16:creationId xmlns:a16="http://schemas.microsoft.com/office/drawing/2014/main" id="{49188507-E9BD-4878-83AD-8F2D9288CAC9}"/>
              </a:ext>
            </a:extLst>
          </p:cNvPr>
          <p:cNvSpPr txBox="1"/>
          <p:nvPr/>
        </p:nvSpPr>
        <p:spPr>
          <a:xfrm>
            <a:off x="903514" y="545560"/>
            <a:ext cx="10384971" cy="4524315"/>
          </a:xfrm>
          <a:prstGeom prst="rect">
            <a:avLst/>
          </a:prstGeom>
          <a:noFill/>
        </p:spPr>
        <p:txBody>
          <a:bodyPr wrap="square">
            <a:spAutoFit/>
          </a:bodyPr>
          <a:lstStyle/>
          <a:p>
            <a:r>
              <a:rPr lang="en-US" sz="3600" dirty="0">
                <a:effectLst/>
                <a:latin typeface="Calibri" panose="020F0502020204030204" pitchFamily="34" charset="0"/>
                <a:ea typeface="Calibri" panose="020F0502020204030204" pitchFamily="34" charset="0"/>
                <a:cs typeface="Times New Roman" panose="02020603050405020304" pitchFamily="18" charset="0"/>
              </a:rPr>
              <a:t>After sending in a soil sample to the K-State Soil Testing Lab, you receive a recommendation to apply 93 pounds of K</a:t>
            </a:r>
            <a:r>
              <a:rPr lang="en-US" sz="36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3600" dirty="0">
                <a:effectLst/>
                <a:latin typeface="Calibri" panose="020F0502020204030204" pitchFamily="34" charset="0"/>
                <a:ea typeface="Calibri" panose="020F0502020204030204" pitchFamily="34" charset="0"/>
                <a:cs typeface="Times New Roman" panose="02020603050405020304" pitchFamily="18" charset="0"/>
              </a:rPr>
              <a:t>O per acre. Your field is 160 acres in size. If you have access to UAN (32-0-0), DAP (18-46-0), and potash (0-0-60) fertilizer.</a:t>
            </a:r>
          </a:p>
          <a:p>
            <a:endParaRPr lang="en-US" sz="3600" dirty="0">
              <a:latin typeface="Calibri" panose="020F0502020204030204" pitchFamily="34" charset="0"/>
              <a:ea typeface="Calibri" panose="020F0502020204030204" pitchFamily="34" charset="0"/>
              <a:cs typeface="Times New Roman" panose="02020603050405020304" pitchFamily="18" charset="0"/>
            </a:endParaRPr>
          </a:p>
          <a:p>
            <a:r>
              <a:rPr lang="en-US" sz="3600" dirty="0">
                <a:latin typeface="Calibri" panose="020F0502020204030204" pitchFamily="34" charset="0"/>
                <a:ea typeface="Calibri" panose="020F0502020204030204" pitchFamily="34" charset="0"/>
                <a:cs typeface="Times New Roman" panose="02020603050405020304" pitchFamily="18" charset="0"/>
              </a:rPr>
              <a:t>H</a:t>
            </a:r>
            <a:r>
              <a:rPr lang="en-US" sz="3600" dirty="0">
                <a:effectLst/>
                <a:latin typeface="Calibri" panose="020F0502020204030204" pitchFamily="34" charset="0"/>
                <a:ea typeface="Calibri" panose="020F0502020204030204" pitchFamily="34" charset="0"/>
                <a:cs typeface="Times New Roman" panose="02020603050405020304" pitchFamily="18" charset="0"/>
              </a:rPr>
              <a:t>ow many tons of fertilizer will need to be applied to your entire field to fulfill the K</a:t>
            </a:r>
            <a:r>
              <a:rPr lang="en-US" sz="36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3600" dirty="0">
                <a:effectLst/>
                <a:latin typeface="Calibri" panose="020F0502020204030204" pitchFamily="34" charset="0"/>
                <a:ea typeface="Calibri" panose="020F0502020204030204" pitchFamily="34" charset="0"/>
                <a:cs typeface="Times New Roman" panose="02020603050405020304" pitchFamily="18" charset="0"/>
              </a:rPr>
              <a:t>O recommendation?</a:t>
            </a:r>
            <a:endParaRPr lang="en-US" sz="6600" dirty="0"/>
          </a:p>
        </p:txBody>
      </p:sp>
    </p:spTree>
    <p:extLst>
      <p:ext uri="{BB962C8B-B14F-4D97-AF65-F5344CB8AC3E}">
        <p14:creationId xmlns:p14="http://schemas.microsoft.com/office/powerpoint/2010/main" val="3009570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5">
            <a:extLst>
              <a:ext uri="{FF2B5EF4-FFF2-40B4-BE49-F238E27FC236}">
                <a16:creationId xmlns:a16="http://schemas.microsoft.com/office/drawing/2014/main" id="{7F12905B-2189-48D1-8AC8-56110F7209AD}"/>
              </a:ext>
            </a:extLst>
          </p:cNvPr>
          <p:cNvSpPr txBox="1">
            <a:spLocks noChangeArrowheads="1"/>
          </p:cNvSpPr>
          <p:nvPr/>
        </p:nvSpPr>
        <p:spPr bwMode="auto">
          <a:xfrm>
            <a:off x="4541520" y="7819390"/>
            <a:ext cx="2590800" cy="37211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6" name="TextBox 5">
            <a:extLst>
              <a:ext uri="{FF2B5EF4-FFF2-40B4-BE49-F238E27FC236}">
                <a16:creationId xmlns:a16="http://schemas.microsoft.com/office/drawing/2014/main" id="{49188507-E9BD-4878-83AD-8F2D9288CAC9}"/>
              </a:ext>
            </a:extLst>
          </p:cNvPr>
          <p:cNvSpPr txBox="1"/>
          <p:nvPr/>
        </p:nvSpPr>
        <p:spPr>
          <a:xfrm>
            <a:off x="1022267" y="202168"/>
            <a:ext cx="10579183" cy="4585871"/>
          </a:xfrm>
          <a:prstGeom prst="rect">
            <a:avLst/>
          </a:prstGeom>
          <a:noFill/>
        </p:spPr>
        <p:txBody>
          <a:bodyPr wrap="square">
            <a:spAutoFit/>
          </a:bodyPr>
          <a:lstStyle/>
          <a:p>
            <a:r>
              <a:rPr lang="en-US" sz="3600" dirty="0"/>
              <a:t>A spray tank has a volume of 750 gallons.  The sprayer is calibrated to spray 15 gallons per acre.  You are using a liquid formulation herbicide at the recommended rate of 32 fluid ounces of this herbicide product per acre.</a:t>
            </a:r>
          </a:p>
          <a:p>
            <a:endParaRPr lang="en-US" sz="3600" dirty="0"/>
          </a:p>
          <a:p>
            <a:r>
              <a:rPr lang="en-US" sz="3600" dirty="0"/>
              <a:t>How many gallons of this herbicide do you need to add to each tank? </a:t>
            </a:r>
          </a:p>
          <a:p>
            <a:endParaRPr lang="en-US" sz="4000" dirty="0"/>
          </a:p>
        </p:txBody>
      </p:sp>
    </p:spTree>
    <p:extLst>
      <p:ext uri="{BB962C8B-B14F-4D97-AF65-F5344CB8AC3E}">
        <p14:creationId xmlns:p14="http://schemas.microsoft.com/office/powerpoint/2010/main" val="33003943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5">
            <a:extLst>
              <a:ext uri="{FF2B5EF4-FFF2-40B4-BE49-F238E27FC236}">
                <a16:creationId xmlns:a16="http://schemas.microsoft.com/office/drawing/2014/main" id="{7F12905B-2189-48D1-8AC8-56110F7209AD}"/>
              </a:ext>
            </a:extLst>
          </p:cNvPr>
          <p:cNvSpPr txBox="1">
            <a:spLocks noChangeArrowheads="1"/>
          </p:cNvSpPr>
          <p:nvPr/>
        </p:nvSpPr>
        <p:spPr bwMode="auto">
          <a:xfrm>
            <a:off x="4541520" y="7819390"/>
            <a:ext cx="2590800" cy="37211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6" name="TextBox 5">
            <a:extLst>
              <a:ext uri="{FF2B5EF4-FFF2-40B4-BE49-F238E27FC236}">
                <a16:creationId xmlns:a16="http://schemas.microsoft.com/office/drawing/2014/main" id="{49188507-E9BD-4878-83AD-8F2D9288CAC9}"/>
              </a:ext>
            </a:extLst>
          </p:cNvPr>
          <p:cNvSpPr txBox="1"/>
          <p:nvPr/>
        </p:nvSpPr>
        <p:spPr>
          <a:xfrm>
            <a:off x="1022267" y="202168"/>
            <a:ext cx="10579183" cy="4585871"/>
          </a:xfrm>
          <a:prstGeom prst="rect">
            <a:avLst/>
          </a:prstGeom>
          <a:noFill/>
        </p:spPr>
        <p:txBody>
          <a:bodyPr wrap="square">
            <a:spAutoFit/>
          </a:bodyPr>
          <a:lstStyle/>
          <a:p>
            <a:r>
              <a:rPr lang="en-US" sz="3600" dirty="0"/>
              <a:t>Prior to harvest, you want to estimate the yield for your corn crop.  You count an average of 24 ears in 17.4 ft lengths of row with 30-inch row spacing (1/1000 of an acre).  The ears average 16 rows around and 42 kernels long.  Assume 90,000 kernels per bushel.</a:t>
            </a:r>
          </a:p>
          <a:p>
            <a:r>
              <a:rPr lang="en-US" sz="3600" dirty="0"/>
              <a:t> </a:t>
            </a:r>
          </a:p>
          <a:p>
            <a:r>
              <a:rPr lang="en-US" sz="3600" dirty="0"/>
              <a:t>What is the estimated yield in bushels per acre? </a:t>
            </a:r>
          </a:p>
          <a:p>
            <a:endParaRPr lang="en-US" sz="4000" dirty="0"/>
          </a:p>
        </p:txBody>
      </p:sp>
    </p:spTree>
    <p:extLst>
      <p:ext uri="{BB962C8B-B14F-4D97-AF65-F5344CB8AC3E}">
        <p14:creationId xmlns:p14="http://schemas.microsoft.com/office/powerpoint/2010/main" val="4262505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9F984-B8A8-4FCE-AE11-7A4A735C8F20}"/>
              </a:ext>
            </a:extLst>
          </p:cNvPr>
          <p:cNvSpPr>
            <a:spLocks noGrp="1"/>
          </p:cNvSpPr>
          <p:nvPr>
            <p:ph type="title"/>
          </p:nvPr>
        </p:nvSpPr>
        <p:spPr/>
        <p:txBody>
          <a:bodyPr/>
          <a:lstStyle/>
          <a:p>
            <a:pPr algn="ctr"/>
            <a:r>
              <a:rPr lang="en-US" dirty="0"/>
              <a:t>Answers</a:t>
            </a:r>
          </a:p>
        </p:txBody>
      </p:sp>
    </p:spTree>
    <p:extLst>
      <p:ext uri="{BB962C8B-B14F-4D97-AF65-F5344CB8AC3E}">
        <p14:creationId xmlns:p14="http://schemas.microsoft.com/office/powerpoint/2010/main" val="2185265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5">
            <a:extLst>
              <a:ext uri="{FF2B5EF4-FFF2-40B4-BE49-F238E27FC236}">
                <a16:creationId xmlns:a16="http://schemas.microsoft.com/office/drawing/2014/main" id="{7F12905B-2189-48D1-8AC8-56110F7209AD}"/>
              </a:ext>
            </a:extLst>
          </p:cNvPr>
          <p:cNvSpPr txBox="1">
            <a:spLocks noChangeArrowheads="1"/>
          </p:cNvSpPr>
          <p:nvPr/>
        </p:nvSpPr>
        <p:spPr bwMode="auto">
          <a:xfrm>
            <a:off x="4541520" y="7819390"/>
            <a:ext cx="2590800" cy="37211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6" name="TextBox 5">
            <a:extLst>
              <a:ext uri="{FF2B5EF4-FFF2-40B4-BE49-F238E27FC236}">
                <a16:creationId xmlns:a16="http://schemas.microsoft.com/office/drawing/2014/main" id="{49188507-E9BD-4878-83AD-8F2D9288CAC9}"/>
              </a:ext>
            </a:extLst>
          </p:cNvPr>
          <p:cNvSpPr txBox="1"/>
          <p:nvPr/>
        </p:nvSpPr>
        <p:spPr>
          <a:xfrm>
            <a:off x="1022267" y="403301"/>
            <a:ext cx="10384971" cy="3170099"/>
          </a:xfrm>
          <a:prstGeom prst="rect">
            <a:avLst/>
          </a:prstGeom>
          <a:noFill/>
        </p:spPr>
        <p:txBody>
          <a:bodyPr wrap="square">
            <a:spAutoFit/>
          </a:bodyPr>
          <a:lstStyle/>
          <a:p>
            <a:r>
              <a:rPr lang="en-US" sz="4000" dirty="0"/>
              <a:t>When determining plant stands for soybeans, you count an average of 31 soybean plants in 10 foot sections of row. Row width is 15 inches.</a:t>
            </a:r>
          </a:p>
          <a:p>
            <a:endParaRPr lang="en-US" sz="4000" dirty="0"/>
          </a:p>
          <a:p>
            <a:r>
              <a:rPr lang="en-US" sz="4000" dirty="0"/>
              <a:t>What is the population in plants per acre?</a:t>
            </a:r>
          </a:p>
        </p:txBody>
      </p:sp>
      <p:sp>
        <p:nvSpPr>
          <p:cNvPr id="8" name="TextBox 7">
            <a:extLst>
              <a:ext uri="{FF2B5EF4-FFF2-40B4-BE49-F238E27FC236}">
                <a16:creationId xmlns:a16="http://schemas.microsoft.com/office/drawing/2014/main" id="{B0E5B155-0DDC-4344-BF23-1B787DBF88A8}"/>
              </a:ext>
            </a:extLst>
          </p:cNvPr>
          <p:cNvSpPr txBox="1"/>
          <p:nvPr/>
        </p:nvSpPr>
        <p:spPr>
          <a:xfrm>
            <a:off x="3252552" y="5666109"/>
            <a:ext cx="5168735" cy="646331"/>
          </a:xfrm>
          <a:prstGeom prst="rect">
            <a:avLst/>
          </a:prstGeom>
          <a:noFill/>
          <a:ln w="19050">
            <a:solidFill>
              <a:schemeClr val="tx1"/>
            </a:solidFill>
          </a:ln>
        </p:spPr>
        <p:txBody>
          <a:bodyPr wrap="square">
            <a:spAutoFit/>
          </a:bodyPr>
          <a:lstStyle/>
          <a:p>
            <a:pPr algn="ctr"/>
            <a:r>
              <a:rPr lang="en-US" sz="3600" b="1" dirty="0"/>
              <a:t>108,028.8 plants/acre</a:t>
            </a:r>
          </a:p>
        </p:txBody>
      </p:sp>
      <p:sp>
        <p:nvSpPr>
          <p:cNvPr id="2" name="TextBox 1">
            <a:extLst>
              <a:ext uri="{FF2B5EF4-FFF2-40B4-BE49-F238E27FC236}">
                <a16:creationId xmlns:a16="http://schemas.microsoft.com/office/drawing/2014/main" id="{D4FB73C3-D745-4052-80C8-28AE9D988087}"/>
              </a:ext>
            </a:extLst>
          </p:cNvPr>
          <p:cNvSpPr txBox="1"/>
          <p:nvPr/>
        </p:nvSpPr>
        <p:spPr>
          <a:xfrm>
            <a:off x="3479885" y="4341254"/>
            <a:ext cx="4714067" cy="954107"/>
          </a:xfrm>
          <a:prstGeom prst="rect">
            <a:avLst/>
          </a:prstGeom>
          <a:noFill/>
        </p:spPr>
        <p:txBody>
          <a:bodyPr wrap="square" rtlCol="0">
            <a:spAutoFit/>
          </a:bodyPr>
          <a:lstStyle/>
          <a:p>
            <a:r>
              <a:rPr lang="en-US" sz="2800" u="sng" dirty="0"/>
              <a:t>    31 plants     </a:t>
            </a:r>
            <a:r>
              <a:rPr lang="en-US" sz="2800" dirty="0"/>
              <a:t>   </a:t>
            </a:r>
            <a:r>
              <a:rPr lang="en-US" sz="2400" dirty="0"/>
              <a:t>X</a:t>
            </a:r>
            <a:r>
              <a:rPr lang="en-US" sz="2800" dirty="0"/>
              <a:t>   </a:t>
            </a:r>
            <a:r>
              <a:rPr lang="en-US" sz="2800" u="sng" dirty="0"/>
              <a:t>43,560 ft</a:t>
            </a:r>
            <a:r>
              <a:rPr lang="en-US" sz="2800" u="sng" baseline="30000" dirty="0"/>
              <a:t>2</a:t>
            </a:r>
            <a:r>
              <a:rPr lang="en-US" sz="2800" u="sng" dirty="0"/>
              <a:t> </a:t>
            </a:r>
          </a:p>
          <a:p>
            <a:r>
              <a:rPr lang="en-US" sz="2800" dirty="0"/>
              <a:t>(10ft x 1.25ft)            acre</a:t>
            </a:r>
          </a:p>
        </p:txBody>
      </p:sp>
    </p:spTree>
    <p:extLst>
      <p:ext uri="{BB962C8B-B14F-4D97-AF65-F5344CB8AC3E}">
        <p14:creationId xmlns:p14="http://schemas.microsoft.com/office/powerpoint/2010/main" val="153270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12">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20404030301010803"/>
              <a:ea typeface="+mn-ea"/>
              <a:cs typeface="+mn-cs"/>
            </a:endParaRPr>
          </a:p>
        </p:txBody>
      </p:sp>
      <p:pic>
        <p:nvPicPr>
          <p:cNvPr id="8" name="Picture 7" descr="Plants in terraces">
            <a:extLst>
              <a:ext uri="{FF2B5EF4-FFF2-40B4-BE49-F238E27FC236}">
                <a16:creationId xmlns:a16="http://schemas.microsoft.com/office/drawing/2014/main" id="{39536CA3-D405-8BC0-7573-27AB8297DA38}"/>
              </a:ext>
            </a:extLst>
          </p:cNvPr>
          <p:cNvPicPr>
            <a:picLocks noChangeAspect="1"/>
          </p:cNvPicPr>
          <p:nvPr/>
        </p:nvPicPr>
        <p:blipFill>
          <a:blip r:embed="rId2">
            <a:extLst>
              <a:ext uri="{28A0092B-C50C-407E-A947-70E740481C1C}">
                <a14:useLocalDpi xmlns:a14="http://schemas.microsoft.com/office/drawing/2010/main" val="0"/>
              </a:ext>
            </a:extLst>
          </a:blip>
          <a:srcRect t="7812" b="7812"/>
          <a:stretch/>
        </p:blipFill>
        <p:spPr>
          <a:xfrm>
            <a:off x="20" y="10"/>
            <a:ext cx="12191980" cy="6857990"/>
          </a:xfrm>
          <a:prstGeom prst="rect">
            <a:avLst/>
          </a:prstGeom>
        </p:spPr>
      </p:pic>
      <p:sp>
        <p:nvSpPr>
          <p:cNvPr id="12" name="Rectangle 14">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rgbClr val="F8F8F8">
              <a:alpha val="60000"/>
            </a:srgbClr>
          </a:solidFill>
          <a:ln w="6350" cap="flat" cmpd="sng" algn="ctr">
            <a:noFill/>
            <a:prstDash val="solid"/>
          </a:ln>
          <a:effectLst>
            <a:softEdge rad="0"/>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panose="02020404030301010803"/>
              <a:ea typeface="+mn-ea"/>
              <a:cs typeface="+mn-cs"/>
            </a:endParaRPr>
          </a:p>
        </p:txBody>
      </p:sp>
      <p:sp>
        <p:nvSpPr>
          <p:cNvPr id="17" name="Rectangle 16">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solidFill>
            <a:srgbClr val="F8F8F8">
              <a:alpha val="60000"/>
            </a:srgbClr>
          </a:solidFill>
          <a:ln w="6350" cap="sq" cmpd="sng" algn="ctr">
            <a:solidFill>
              <a:schemeClr val="tx1">
                <a:lumMod val="75000"/>
                <a:lumOff val="25000"/>
              </a:scheme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panose="02020404030301010803"/>
              <a:ea typeface="+mn-ea"/>
              <a:cs typeface="+mn-cs"/>
            </a:endParaRPr>
          </a:p>
        </p:txBody>
      </p:sp>
      <p:sp>
        <p:nvSpPr>
          <p:cNvPr id="2" name="Title 1">
            <a:extLst>
              <a:ext uri="{FF2B5EF4-FFF2-40B4-BE49-F238E27FC236}">
                <a16:creationId xmlns:a16="http://schemas.microsoft.com/office/drawing/2014/main" id="{71A800A9-D6D4-1BBC-95E4-F317C04FE3EC}"/>
              </a:ext>
            </a:extLst>
          </p:cNvPr>
          <p:cNvSpPr>
            <a:spLocks noGrp="1"/>
          </p:cNvSpPr>
          <p:nvPr>
            <p:ph type="title"/>
          </p:nvPr>
        </p:nvSpPr>
        <p:spPr>
          <a:xfrm>
            <a:off x="1066800" y="548154"/>
            <a:ext cx="10058400" cy="1293155"/>
          </a:xfrm>
        </p:spPr>
        <p:txBody>
          <a:bodyPr>
            <a:normAutofit/>
          </a:bodyPr>
          <a:lstStyle/>
          <a:p>
            <a:r>
              <a:rPr lang="en-US" dirty="0"/>
              <a:t>New Rules for 2025 Agronomy CDE</a:t>
            </a:r>
          </a:p>
        </p:txBody>
      </p:sp>
      <p:sp>
        <p:nvSpPr>
          <p:cNvPr id="3" name="Content Placeholder 2">
            <a:extLst>
              <a:ext uri="{FF2B5EF4-FFF2-40B4-BE49-F238E27FC236}">
                <a16:creationId xmlns:a16="http://schemas.microsoft.com/office/drawing/2014/main" id="{5DBFC9AC-E84B-5F74-C937-6B77D48C9DDF}"/>
              </a:ext>
            </a:extLst>
          </p:cNvPr>
          <p:cNvSpPr>
            <a:spLocks noGrp="1"/>
          </p:cNvSpPr>
          <p:nvPr>
            <p:ph idx="1"/>
          </p:nvPr>
        </p:nvSpPr>
        <p:spPr>
          <a:xfrm>
            <a:off x="1066800" y="1905803"/>
            <a:ext cx="9597992" cy="4485372"/>
          </a:xfrm>
        </p:spPr>
        <p:txBody>
          <a:bodyPr>
            <a:normAutofit/>
          </a:bodyPr>
          <a:lstStyle/>
          <a:p>
            <a:r>
              <a:rPr lang="en-US" sz="1800" dirty="0"/>
              <a:t>The lab practical component will be split into two separate rotations:</a:t>
            </a:r>
          </a:p>
          <a:p>
            <a:pPr lvl="1"/>
            <a:r>
              <a:rPr lang="en-US" sz="1600" dirty="0"/>
              <a:t>Identification of insects, diseases, and equipment</a:t>
            </a:r>
          </a:p>
          <a:p>
            <a:pPr lvl="1"/>
            <a:r>
              <a:rPr lang="en-US" sz="1600" dirty="0"/>
              <a:t>Applied agronomics</a:t>
            </a:r>
          </a:p>
          <a:p>
            <a:pPr lvl="2"/>
            <a:r>
              <a:rPr lang="en-US" sz="1600" dirty="0"/>
              <a:t>crop science (crop development, botany, nutrient deficiencies, </a:t>
            </a:r>
            <a:r>
              <a:rPr lang="en-US" sz="1600" dirty="0" err="1"/>
              <a:t>etc</a:t>
            </a:r>
            <a:r>
              <a:rPr lang="en-US" sz="1600" dirty="0"/>
              <a:t>), soil science (texture triangles, soil tests, tillage, </a:t>
            </a:r>
            <a:r>
              <a:rPr lang="en-US" sz="1600" dirty="0" err="1"/>
              <a:t>etc</a:t>
            </a:r>
            <a:r>
              <a:rPr lang="en-US" sz="1600" dirty="0"/>
              <a:t>), and practical management questions (i.e. what practice would be helpful here, what should have been done differently, why is this done, </a:t>
            </a:r>
            <a:r>
              <a:rPr lang="en-US" sz="1600" dirty="0" err="1"/>
              <a:t>etc</a:t>
            </a:r>
            <a:r>
              <a:rPr lang="en-US" sz="1600" dirty="0"/>
              <a:t>). </a:t>
            </a:r>
          </a:p>
          <a:p>
            <a:pPr lvl="1"/>
            <a:r>
              <a:rPr lang="en-US" sz="1600" dirty="0"/>
              <a:t>These categories of questions are the same as what is currently combined into the "Practicum" part of the contest but will create more distinct sections to facilitate teaching/studying strategies for students.</a:t>
            </a:r>
          </a:p>
          <a:p>
            <a:r>
              <a:rPr lang="en-US" sz="1800" dirty="0"/>
              <a:t>To facilitate this split in practical rotations, John Kern has offered to head up a group to rework the Kansas ID lists (crops, weeds, equipment, insects, diseases, etc.) to beef them up a bit for the new style of practical rotations, align them with the national list, and generally update them.</a:t>
            </a:r>
          </a:p>
        </p:txBody>
      </p:sp>
    </p:spTree>
    <p:extLst>
      <p:ext uri="{BB962C8B-B14F-4D97-AF65-F5344CB8AC3E}">
        <p14:creationId xmlns:p14="http://schemas.microsoft.com/office/powerpoint/2010/main" val="8830617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5">
            <a:extLst>
              <a:ext uri="{FF2B5EF4-FFF2-40B4-BE49-F238E27FC236}">
                <a16:creationId xmlns:a16="http://schemas.microsoft.com/office/drawing/2014/main" id="{7F12905B-2189-48D1-8AC8-56110F7209AD}"/>
              </a:ext>
            </a:extLst>
          </p:cNvPr>
          <p:cNvSpPr txBox="1">
            <a:spLocks noChangeArrowheads="1"/>
          </p:cNvSpPr>
          <p:nvPr/>
        </p:nvSpPr>
        <p:spPr bwMode="auto">
          <a:xfrm>
            <a:off x="4541520" y="7819390"/>
            <a:ext cx="2590800" cy="37211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6" name="TextBox 5">
            <a:extLst>
              <a:ext uri="{FF2B5EF4-FFF2-40B4-BE49-F238E27FC236}">
                <a16:creationId xmlns:a16="http://schemas.microsoft.com/office/drawing/2014/main" id="{49188507-E9BD-4878-83AD-8F2D9288CAC9}"/>
              </a:ext>
            </a:extLst>
          </p:cNvPr>
          <p:cNvSpPr txBox="1"/>
          <p:nvPr/>
        </p:nvSpPr>
        <p:spPr>
          <a:xfrm>
            <a:off x="1009015" y="0"/>
            <a:ext cx="10384971" cy="4401205"/>
          </a:xfrm>
          <a:prstGeom prst="rect">
            <a:avLst/>
          </a:prstGeom>
          <a:noFill/>
        </p:spPr>
        <p:txBody>
          <a:bodyPr wrap="square">
            <a:spAutoFit/>
          </a:bodyPr>
          <a:lstStyle/>
          <a:p>
            <a:r>
              <a:rPr lang="en-US" sz="4000" dirty="0"/>
              <a:t>A farmer harvests a 69 bushels per acre wheat crop. Assume wheat averages 12% protein and</a:t>
            </a:r>
          </a:p>
          <a:p>
            <a:r>
              <a:rPr lang="en-US" sz="4000" dirty="0"/>
              <a:t>protein averages 16% nitrogen. Use the standard weight of 60 pounds per bushel for wheat.</a:t>
            </a:r>
          </a:p>
          <a:p>
            <a:endParaRPr lang="en-US" sz="4000" dirty="0"/>
          </a:p>
          <a:p>
            <a:r>
              <a:rPr lang="en-US" sz="4000" dirty="0"/>
              <a:t>Calculate the pounds of nitrogen removed per acre in the wheat grain.</a:t>
            </a:r>
          </a:p>
        </p:txBody>
      </p:sp>
      <p:sp>
        <p:nvSpPr>
          <p:cNvPr id="8" name="TextBox 7">
            <a:extLst>
              <a:ext uri="{FF2B5EF4-FFF2-40B4-BE49-F238E27FC236}">
                <a16:creationId xmlns:a16="http://schemas.microsoft.com/office/drawing/2014/main" id="{B0E5B155-0DDC-4344-BF23-1B787DBF88A8}"/>
              </a:ext>
            </a:extLst>
          </p:cNvPr>
          <p:cNvSpPr txBox="1"/>
          <p:nvPr/>
        </p:nvSpPr>
        <p:spPr>
          <a:xfrm>
            <a:off x="3252552" y="5891396"/>
            <a:ext cx="5168735" cy="646331"/>
          </a:xfrm>
          <a:prstGeom prst="rect">
            <a:avLst/>
          </a:prstGeom>
          <a:noFill/>
          <a:ln w="19050">
            <a:solidFill>
              <a:schemeClr val="tx1"/>
            </a:solidFill>
          </a:ln>
        </p:spPr>
        <p:txBody>
          <a:bodyPr wrap="square">
            <a:spAutoFit/>
          </a:bodyPr>
          <a:lstStyle/>
          <a:p>
            <a:pPr algn="ctr"/>
            <a:r>
              <a:rPr lang="en-US" sz="3600" b="1" dirty="0"/>
              <a:t>79.5 # N / acre</a:t>
            </a:r>
          </a:p>
        </p:txBody>
      </p:sp>
      <p:sp>
        <p:nvSpPr>
          <p:cNvPr id="5" name="TextBox 4">
            <a:extLst>
              <a:ext uri="{FF2B5EF4-FFF2-40B4-BE49-F238E27FC236}">
                <a16:creationId xmlns:a16="http://schemas.microsoft.com/office/drawing/2014/main" id="{7F8362CC-9DEF-4F4B-846A-94A259D3438D}"/>
              </a:ext>
            </a:extLst>
          </p:cNvPr>
          <p:cNvSpPr txBox="1"/>
          <p:nvPr/>
        </p:nvSpPr>
        <p:spPr>
          <a:xfrm>
            <a:off x="2023323" y="4675482"/>
            <a:ext cx="8356354" cy="954107"/>
          </a:xfrm>
          <a:prstGeom prst="rect">
            <a:avLst/>
          </a:prstGeom>
          <a:noFill/>
        </p:spPr>
        <p:txBody>
          <a:bodyPr wrap="square" rtlCol="0">
            <a:spAutoFit/>
          </a:bodyPr>
          <a:lstStyle/>
          <a:p>
            <a:r>
              <a:rPr lang="en-US" sz="2800" u="sng" dirty="0"/>
              <a:t>  69 </a:t>
            </a:r>
            <a:r>
              <a:rPr lang="en-US" sz="2800" u="sng" dirty="0" err="1"/>
              <a:t>bu</a:t>
            </a:r>
            <a:r>
              <a:rPr lang="en-US" sz="2800" u="sng" dirty="0"/>
              <a:t>  </a:t>
            </a:r>
            <a:r>
              <a:rPr lang="en-US" sz="2800" dirty="0"/>
              <a:t>   </a:t>
            </a:r>
            <a:r>
              <a:rPr lang="en-US" sz="2400" dirty="0"/>
              <a:t>X</a:t>
            </a:r>
            <a:r>
              <a:rPr lang="en-US" sz="2800" dirty="0"/>
              <a:t>   </a:t>
            </a:r>
            <a:r>
              <a:rPr lang="en-US" sz="2800" u="sng" dirty="0"/>
              <a:t> 60 #  </a:t>
            </a:r>
            <a:r>
              <a:rPr lang="en-US" sz="2800" dirty="0"/>
              <a:t>   x    </a:t>
            </a:r>
            <a:r>
              <a:rPr lang="en-US" sz="2800" u="sng" dirty="0"/>
              <a:t>12# protein </a:t>
            </a:r>
            <a:r>
              <a:rPr lang="en-US" sz="2800" dirty="0"/>
              <a:t>   x    </a:t>
            </a:r>
            <a:r>
              <a:rPr lang="en-US" sz="2800" u="sng" dirty="0"/>
              <a:t>    16# N        </a:t>
            </a:r>
            <a:r>
              <a:rPr lang="en-US" sz="2800" dirty="0"/>
              <a:t>     .</a:t>
            </a:r>
            <a:r>
              <a:rPr lang="en-US" sz="2800" u="sng" dirty="0"/>
              <a:t> </a:t>
            </a:r>
          </a:p>
          <a:p>
            <a:r>
              <a:rPr lang="en-US" sz="2800" dirty="0"/>
              <a:t>   acre              </a:t>
            </a:r>
            <a:r>
              <a:rPr lang="en-US" sz="2800" dirty="0" err="1"/>
              <a:t>bu</a:t>
            </a:r>
            <a:r>
              <a:rPr lang="en-US" sz="2800" dirty="0"/>
              <a:t>           100# wheat          100# protein</a:t>
            </a:r>
          </a:p>
        </p:txBody>
      </p:sp>
    </p:spTree>
    <p:extLst>
      <p:ext uri="{BB962C8B-B14F-4D97-AF65-F5344CB8AC3E}">
        <p14:creationId xmlns:p14="http://schemas.microsoft.com/office/powerpoint/2010/main" val="226778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5">
            <a:extLst>
              <a:ext uri="{FF2B5EF4-FFF2-40B4-BE49-F238E27FC236}">
                <a16:creationId xmlns:a16="http://schemas.microsoft.com/office/drawing/2014/main" id="{7F12905B-2189-48D1-8AC8-56110F7209AD}"/>
              </a:ext>
            </a:extLst>
          </p:cNvPr>
          <p:cNvSpPr txBox="1">
            <a:spLocks noChangeArrowheads="1"/>
          </p:cNvSpPr>
          <p:nvPr/>
        </p:nvSpPr>
        <p:spPr bwMode="auto">
          <a:xfrm>
            <a:off x="4541520" y="7819390"/>
            <a:ext cx="2590800" cy="37211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6" name="TextBox 5">
            <a:extLst>
              <a:ext uri="{FF2B5EF4-FFF2-40B4-BE49-F238E27FC236}">
                <a16:creationId xmlns:a16="http://schemas.microsoft.com/office/drawing/2014/main" id="{49188507-E9BD-4878-83AD-8F2D9288CAC9}"/>
              </a:ext>
            </a:extLst>
          </p:cNvPr>
          <p:cNvSpPr txBox="1"/>
          <p:nvPr/>
        </p:nvSpPr>
        <p:spPr>
          <a:xfrm>
            <a:off x="903514" y="255043"/>
            <a:ext cx="10639129" cy="3416320"/>
          </a:xfrm>
          <a:prstGeom prst="rect">
            <a:avLst/>
          </a:prstGeom>
          <a:noFill/>
        </p:spPr>
        <p:txBody>
          <a:bodyPr wrap="square">
            <a:spAutoFit/>
          </a:bodyPr>
          <a:lstStyle/>
          <a:p>
            <a:r>
              <a:rPr lang="en-US" sz="3600" dirty="0">
                <a:effectLst/>
                <a:latin typeface="Calibri" panose="020F0502020204030204" pitchFamily="34" charset="0"/>
                <a:ea typeface="Calibri" panose="020F0502020204030204" pitchFamily="34" charset="0"/>
                <a:cs typeface="Times New Roman" panose="02020603050405020304" pitchFamily="18" charset="0"/>
              </a:rPr>
              <a:t>Your soil test recommends 93 pounds of K</a:t>
            </a:r>
            <a:r>
              <a:rPr lang="en-US" sz="36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3600" dirty="0">
                <a:effectLst/>
                <a:latin typeface="Calibri" panose="020F0502020204030204" pitchFamily="34" charset="0"/>
                <a:ea typeface="Calibri" panose="020F0502020204030204" pitchFamily="34" charset="0"/>
                <a:cs typeface="Times New Roman" panose="02020603050405020304" pitchFamily="18" charset="0"/>
              </a:rPr>
              <a:t>O per acre. Your field is 160 acres in size. If you have access to UAN (32-0-0), DAP (18-46-0), and potash (0-0-60) fertilizer.</a:t>
            </a:r>
          </a:p>
          <a:p>
            <a:endParaRPr lang="en-US" sz="3600" dirty="0">
              <a:latin typeface="Calibri" panose="020F0502020204030204" pitchFamily="34" charset="0"/>
              <a:ea typeface="Calibri" panose="020F0502020204030204" pitchFamily="34" charset="0"/>
              <a:cs typeface="Times New Roman" panose="02020603050405020304" pitchFamily="18" charset="0"/>
            </a:endParaRPr>
          </a:p>
          <a:p>
            <a:r>
              <a:rPr lang="en-US" sz="3600" dirty="0">
                <a:latin typeface="Calibri" panose="020F0502020204030204" pitchFamily="34" charset="0"/>
                <a:ea typeface="Calibri" panose="020F0502020204030204" pitchFamily="34" charset="0"/>
                <a:cs typeface="Times New Roman" panose="02020603050405020304" pitchFamily="18" charset="0"/>
              </a:rPr>
              <a:t>H</a:t>
            </a:r>
            <a:r>
              <a:rPr lang="en-US" sz="3600" dirty="0">
                <a:effectLst/>
                <a:latin typeface="Calibri" panose="020F0502020204030204" pitchFamily="34" charset="0"/>
                <a:ea typeface="Calibri" panose="020F0502020204030204" pitchFamily="34" charset="0"/>
                <a:cs typeface="Times New Roman" panose="02020603050405020304" pitchFamily="18" charset="0"/>
              </a:rPr>
              <a:t>ow many tons of fertilizer will need to be applied to your entire field to fulfill the K</a:t>
            </a:r>
            <a:r>
              <a:rPr lang="en-US" sz="36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3600" dirty="0">
                <a:effectLst/>
                <a:latin typeface="Calibri" panose="020F0502020204030204" pitchFamily="34" charset="0"/>
                <a:ea typeface="Calibri" panose="020F0502020204030204" pitchFamily="34" charset="0"/>
                <a:cs typeface="Times New Roman" panose="02020603050405020304" pitchFamily="18" charset="0"/>
              </a:rPr>
              <a:t>O recommendation?</a:t>
            </a:r>
            <a:endParaRPr lang="en-US" sz="6600" dirty="0"/>
          </a:p>
        </p:txBody>
      </p:sp>
      <p:sp>
        <p:nvSpPr>
          <p:cNvPr id="8" name="TextBox 7">
            <a:extLst>
              <a:ext uri="{FF2B5EF4-FFF2-40B4-BE49-F238E27FC236}">
                <a16:creationId xmlns:a16="http://schemas.microsoft.com/office/drawing/2014/main" id="{B0E5B155-0DDC-4344-BF23-1B787DBF88A8}"/>
              </a:ext>
            </a:extLst>
          </p:cNvPr>
          <p:cNvSpPr txBox="1"/>
          <p:nvPr/>
        </p:nvSpPr>
        <p:spPr>
          <a:xfrm>
            <a:off x="3252552" y="5860419"/>
            <a:ext cx="5168735" cy="584775"/>
          </a:xfrm>
          <a:prstGeom prst="rect">
            <a:avLst/>
          </a:prstGeom>
          <a:noFill/>
          <a:ln w="19050">
            <a:solidFill>
              <a:schemeClr val="tx1"/>
            </a:solidFill>
          </a:ln>
        </p:spPr>
        <p:txBody>
          <a:bodyPr wrap="square">
            <a:spAutoFit/>
          </a:bodyPr>
          <a:lstStyle/>
          <a:p>
            <a:pPr algn="ctr"/>
            <a:r>
              <a:rPr lang="en-US" sz="3200" b="1" dirty="0"/>
              <a:t>12.4 tons/field</a:t>
            </a:r>
            <a:endParaRPr lang="en-US" sz="5400" b="1" dirty="0"/>
          </a:p>
        </p:txBody>
      </p:sp>
      <p:sp>
        <p:nvSpPr>
          <p:cNvPr id="7" name="TextBox 6">
            <a:extLst>
              <a:ext uri="{FF2B5EF4-FFF2-40B4-BE49-F238E27FC236}">
                <a16:creationId xmlns:a16="http://schemas.microsoft.com/office/drawing/2014/main" id="{9CCDF260-CB78-4984-8280-A1D1DAA4ADDB}"/>
              </a:ext>
            </a:extLst>
          </p:cNvPr>
          <p:cNvSpPr txBox="1"/>
          <p:nvPr/>
        </p:nvSpPr>
        <p:spPr>
          <a:xfrm>
            <a:off x="1590261" y="4568505"/>
            <a:ext cx="9157252" cy="954107"/>
          </a:xfrm>
          <a:prstGeom prst="rect">
            <a:avLst/>
          </a:prstGeom>
          <a:noFill/>
        </p:spPr>
        <p:txBody>
          <a:bodyPr wrap="square" rtlCol="0">
            <a:spAutoFit/>
          </a:bodyPr>
          <a:lstStyle/>
          <a:p>
            <a:r>
              <a:rPr lang="en-US" sz="2800" u="sng" dirty="0"/>
              <a:t>  93# K</a:t>
            </a:r>
            <a:r>
              <a:rPr lang="en-US" sz="2800" u="sng" baseline="-25000" dirty="0"/>
              <a:t>2</a:t>
            </a:r>
            <a:r>
              <a:rPr lang="en-US" sz="2800" u="sng" dirty="0"/>
              <a:t>O  </a:t>
            </a:r>
            <a:r>
              <a:rPr lang="en-US" sz="2800" dirty="0"/>
              <a:t>   </a:t>
            </a:r>
            <a:r>
              <a:rPr lang="en-US" sz="2400" dirty="0"/>
              <a:t>X</a:t>
            </a:r>
            <a:r>
              <a:rPr lang="en-US" sz="2800" dirty="0"/>
              <a:t>   </a:t>
            </a:r>
            <a:r>
              <a:rPr lang="en-US" sz="2800" u="sng" dirty="0"/>
              <a:t> 100 # potash </a:t>
            </a:r>
            <a:r>
              <a:rPr lang="en-US" sz="2800" dirty="0"/>
              <a:t>   x    </a:t>
            </a:r>
            <a:r>
              <a:rPr lang="en-US" sz="2800" u="sng" dirty="0"/>
              <a:t>160 acres </a:t>
            </a:r>
            <a:r>
              <a:rPr lang="en-US" sz="2800" dirty="0"/>
              <a:t>   x    </a:t>
            </a:r>
            <a:r>
              <a:rPr lang="en-US" sz="2800" u="sng" dirty="0"/>
              <a:t>    ton       . </a:t>
            </a:r>
          </a:p>
          <a:p>
            <a:r>
              <a:rPr lang="en-US" sz="2800" dirty="0"/>
              <a:t>     acre                 60 # K</a:t>
            </a:r>
            <a:r>
              <a:rPr lang="en-US" sz="2800" baseline="-25000" dirty="0"/>
              <a:t>2</a:t>
            </a:r>
            <a:r>
              <a:rPr lang="en-US" sz="2800" dirty="0"/>
              <a:t>O                  field                   2000 # </a:t>
            </a:r>
          </a:p>
        </p:txBody>
      </p:sp>
    </p:spTree>
    <p:extLst>
      <p:ext uri="{BB962C8B-B14F-4D97-AF65-F5344CB8AC3E}">
        <p14:creationId xmlns:p14="http://schemas.microsoft.com/office/powerpoint/2010/main" val="122972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5">
            <a:extLst>
              <a:ext uri="{FF2B5EF4-FFF2-40B4-BE49-F238E27FC236}">
                <a16:creationId xmlns:a16="http://schemas.microsoft.com/office/drawing/2014/main" id="{7F12905B-2189-48D1-8AC8-56110F7209AD}"/>
              </a:ext>
            </a:extLst>
          </p:cNvPr>
          <p:cNvSpPr txBox="1">
            <a:spLocks noChangeArrowheads="1"/>
          </p:cNvSpPr>
          <p:nvPr/>
        </p:nvSpPr>
        <p:spPr bwMode="auto">
          <a:xfrm>
            <a:off x="4541520" y="7819390"/>
            <a:ext cx="2590800" cy="37211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6" name="TextBox 5">
            <a:extLst>
              <a:ext uri="{FF2B5EF4-FFF2-40B4-BE49-F238E27FC236}">
                <a16:creationId xmlns:a16="http://schemas.microsoft.com/office/drawing/2014/main" id="{49188507-E9BD-4878-83AD-8F2D9288CAC9}"/>
              </a:ext>
            </a:extLst>
          </p:cNvPr>
          <p:cNvSpPr txBox="1"/>
          <p:nvPr/>
        </p:nvSpPr>
        <p:spPr>
          <a:xfrm>
            <a:off x="1022267" y="202168"/>
            <a:ext cx="10579183" cy="3970318"/>
          </a:xfrm>
          <a:prstGeom prst="rect">
            <a:avLst/>
          </a:prstGeom>
          <a:noFill/>
        </p:spPr>
        <p:txBody>
          <a:bodyPr wrap="square">
            <a:spAutoFit/>
          </a:bodyPr>
          <a:lstStyle/>
          <a:p>
            <a:r>
              <a:rPr lang="en-US" sz="3600" dirty="0"/>
              <a:t>A spray tank has a volume of 750 gallons.  The sprayer is calibrated to spray 15 gallons per acre.  You are using a liquid formulation herbicide at the recommended rate of 32 fluid ounces of this herbicide product per acre.</a:t>
            </a:r>
          </a:p>
          <a:p>
            <a:endParaRPr lang="en-US" sz="3600" dirty="0"/>
          </a:p>
          <a:p>
            <a:r>
              <a:rPr lang="en-US" sz="3600" dirty="0"/>
              <a:t>How many gallons of this herbicide do you need to add to each tank? </a:t>
            </a:r>
            <a:endParaRPr lang="en-US" sz="4000" dirty="0"/>
          </a:p>
        </p:txBody>
      </p:sp>
      <p:sp>
        <p:nvSpPr>
          <p:cNvPr id="8" name="TextBox 7">
            <a:extLst>
              <a:ext uri="{FF2B5EF4-FFF2-40B4-BE49-F238E27FC236}">
                <a16:creationId xmlns:a16="http://schemas.microsoft.com/office/drawing/2014/main" id="{B0E5B155-0DDC-4344-BF23-1B787DBF88A8}"/>
              </a:ext>
            </a:extLst>
          </p:cNvPr>
          <p:cNvSpPr txBox="1"/>
          <p:nvPr/>
        </p:nvSpPr>
        <p:spPr>
          <a:xfrm>
            <a:off x="3511632" y="5822933"/>
            <a:ext cx="5168735" cy="646331"/>
          </a:xfrm>
          <a:prstGeom prst="rect">
            <a:avLst/>
          </a:prstGeom>
          <a:noFill/>
          <a:ln w="19050">
            <a:solidFill>
              <a:schemeClr val="tx1"/>
            </a:solidFill>
          </a:ln>
        </p:spPr>
        <p:txBody>
          <a:bodyPr wrap="square">
            <a:spAutoFit/>
          </a:bodyPr>
          <a:lstStyle/>
          <a:p>
            <a:pPr algn="ctr"/>
            <a:r>
              <a:rPr lang="en-US" sz="3600" b="1" dirty="0"/>
              <a:t>12.5 gal herbicide/acre</a:t>
            </a:r>
          </a:p>
        </p:txBody>
      </p:sp>
      <p:sp>
        <p:nvSpPr>
          <p:cNvPr id="5" name="TextBox 4">
            <a:extLst>
              <a:ext uri="{FF2B5EF4-FFF2-40B4-BE49-F238E27FC236}">
                <a16:creationId xmlns:a16="http://schemas.microsoft.com/office/drawing/2014/main" id="{13015261-32AD-4F9F-9A82-D5A9C9753F22}"/>
              </a:ext>
            </a:extLst>
          </p:cNvPr>
          <p:cNvSpPr txBox="1"/>
          <p:nvPr/>
        </p:nvSpPr>
        <p:spPr>
          <a:xfrm>
            <a:off x="1590260" y="4568505"/>
            <a:ext cx="10151166" cy="954107"/>
          </a:xfrm>
          <a:prstGeom prst="rect">
            <a:avLst/>
          </a:prstGeom>
          <a:noFill/>
        </p:spPr>
        <p:txBody>
          <a:bodyPr wrap="square" rtlCol="0">
            <a:spAutoFit/>
          </a:bodyPr>
          <a:lstStyle/>
          <a:p>
            <a:r>
              <a:rPr lang="en-US" sz="2800" u="sng" dirty="0"/>
              <a:t>  750 gal spray  </a:t>
            </a:r>
            <a:r>
              <a:rPr lang="en-US" sz="2800" dirty="0"/>
              <a:t>  </a:t>
            </a:r>
            <a:r>
              <a:rPr lang="en-US" sz="2400" dirty="0"/>
              <a:t>X</a:t>
            </a:r>
            <a:r>
              <a:rPr lang="en-US" sz="2800" dirty="0"/>
              <a:t>  </a:t>
            </a:r>
            <a:r>
              <a:rPr lang="en-US" sz="2800" u="sng" dirty="0"/>
              <a:t>      acre      </a:t>
            </a:r>
            <a:r>
              <a:rPr lang="en-US" sz="2800" dirty="0"/>
              <a:t>   x  </a:t>
            </a:r>
            <a:r>
              <a:rPr lang="en-US" sz="2800" u="sng" dirty="0"/>
              <a:t>  32 </a:t>
            </a:r>
            <a:r>
              <a:rPr lang="en-US" sz="2800" u="sng" dirty="0" err="1"/>
              <a:t>fl</a:t>
            </a:r>
            <a:r>
              <a:rPr lang="en-US" sz="2800" u="sng" dirty="0"/>
              <a:t> oz herb </a:t>
            </a:r>
            <a:r>
              <a:rPr lang="en-US" sz="2800" dirty="0"/>
              <a:t>   x    </a:t>
            </a:r>
            <a:r>
              <a:rPr lang="en-US" sz="2800" u="sng" dirty="0"/>
              <a:t>     gal herb     </a:t>
            </a:r>
            <a:r>
              <a:rPr lang="en-US" sz="2800" dirty="0"/>
              <a:t>  . </a:t>
            </a:r>
          </a:p>
          <a:p>
            <a:r>
              <a:rPr lang="en-US" sz="2800" dirty="0"/>
              <a:t>          tank               15 gal spray             acre                   128 </a:t>
            </a:r>
            <a:r>
              <a:rPr lang="en-US" sz="2800" dirty="0" err="1"/>
              <a:t>fl</a:t>
            </a:r>
            <a:r>
              <a:rPr lang="en-US" sz="2800" dirty="0"/>
              <a:t> oz herb </a:t>
            </a:r>
          </a:p>
        </p:txBody>
      </p:sp>
    </p:spTree>
    <p:extLst>
      <p:ext uri="{BB962C8B-B14F-4D97-AF65-F5344CB8AC3E}">
        <p14:creationId xmlns:p14="http://schemas.microsoft.com/office/powerpoint/2010/main" val="115891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5">
            <a:extLst>
              <a:ext uri="{FF2B5EF4-FFF2-40B4-BE49-F238E27FC236}">
                <a16:creationId xmlns:a16="http://schemas.microsoft.com/office/drawing/2014/main" id="{7F12905B-2189-48D1-8AC8-56110F7209AD}"/>
              </a:ext>
            </a:extLst>
          </p:cNvPr>
          <p:cNvSpPr txBox="1">
            <a:spLocks noChangeArrowheads="1"/>
          </p:cNvSpPr>
          <p:nvPr/>
        </p:nvSpPr>
        <p:spPr bwMode="auto">
          <a:xfrm>
            <a:off x="4541520" y="7819390"/>
            <a:ext cx="2590800" cy="37211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6" name="TextBox 5">
            <a:extLst>
              <a:ext uri="{FF2B5EF4-FFF2-40B4-BE49-F238E27FC236}">
                <a16:creationId xmlns:a16="http://schemas.microsoft.com/office/drawing/2014/main" id="{49188507-E9BD-4878-83AD-8F2D9288CAC9}"/>
              </a:ext>
            </a:extLst>
          </p:cNvPr>
          <p:cNvSpPr txBox="1"/>
          <p:nvPr/>
        </p:nvSpPr>
        <p:spPr>
          <a:xfrm>
            <a:off x="1022267" y="202168"/>
            <a:ext cx="10579183" cy="4585871"/>
          </a:xfrm>
          <a:prstGeom prst="rect">
            <a:avLst/>
          </a:prstGeom>
          <a:noFill/>
        </p:spPr>
        <p:txBody>
          <a:bodyPr wrap="square">
            <a:spAutoFit/>
          </a:bodyPr>
          <a:lstStyle/>
          <a:p>
            <a:r>
              <a:rPr lang="en-US" sz="3600" dirty="0"/>
              <a:t>Prior to harvest, you want to estimate the yield for your corn crop.  You count an average of 24 ears in 17.4 ft lengths of row with 30-inch row spacing (1/1000 of an acre).  The ears average 16 rows around and 42 kernels long.  Assume 90,000 kernels per bushel.</a:t>
            </a:r>
          </a:p>
          <a:p>
            <a:r>
              <a:rPr lang="en-US" sz="3600" dirty="0"/>
              <a:t> </a:t>
            </a:r>
          </a:p>
          <a:p>
            <a:r>
              <a:rPr lang="en-US" sz="3600" dirty="0"/>
              <a:t>What is the estimated yield in bushels per acre? </a:t>
            </a:r>
          </a:p>
          <a:p>
            <a:endParaRPr lang="en-US" sz="4000" dirty="0"/>
          </a:p>
        </p:txBody>
      </p:sp>
      <p:sp>
        <p:nvSpPr>
          <p:cNvPr id="8" name="TextBox 7">
            <a:extLst>
              <a:ext uri="{FF2B5EF4-FFF2-40B4-BE49-F238E27FC236}">
                <a16:creationId xmlns:a16="http://schemas.microsoft.com/office/drawing/2014/main" id="{B0E5B155-0DDC-4344-BF23-1B787DBF88A8}"/>
              </a:ext>
            </a:extLst>
          </p:cNvPr>
          <p:cNvSpPr txBox="1"/>
          <p:nvPr/>
        </p:nvSpPr>
        <p:spPr>
          <a:xfrm>
            <a:off x="3252552" y="5808368"/>
            <a:ext cx="5168735" cy="646331"/>
          </a:xfrm>
          <a:prstGeom prst="rect">
            <a:avLst/>
          </a:prstGeom>
          <a:noFill/>
          <a:ln w="19050">
            <a:solidFill>
              <a:schemeClr val="tx1"/>
            </a:solidFill>
          </a:ln>
        </p:spPr>
        <p:txBody>
          <a:bodyPr wrap="square">
            <a:spAutoFit/>
          </a:bodyPr>
          <a:lstStyle/>
          <a:p>
            <a:pPr algn="ctr"/>
            <a:r>
              <a:rPr lang="en-US" sz="3600" b="1" dirty="0"/>
              <a:t>179.2 bushels/acre</a:t>
            </a:r>
          </a:p>
        </p:txBody>
      </p:sp>
      <p:sp>
        <p:nvSpPr>
          <p:cNvPr id="5" name="TextBox 4">
            <a:extLst>
              <a:ext uri="{FF2B5EF4-FFF2-40B4-BE49-F238E27FC236}">
                <a16:creationId xmlns:a16="http://schemas.microsoft.com/office/drawing/2014/main" id="{43062ED4-3ED3-4199-9E93-7E48356CF29A}"/>
              </a:ext>
            </a:extLst>
          </p:cNvPr>
          <p:cNvSpPr txBox="1"/>
          <p:nvPr/>
        </p:nvSpPr>
        <p:spPr>
          <a:xfrm>
            <a:off x="1590260" y="4568505"/>
            <a:ext cx="10151166" cy="954107"/>
          </a:xfrm>
          <a:prstGeom prst="rect">
            <a:avLst/>
          </a:prstGeom>
          <a:noFill/>
        </p:spPr>
        <p:txBody>
          <a:bodyPr wrap="square" rtlCol="0">
            <a:spAutoFit/>
          </a:bodyPr>
          <a:lstStyle/>
          <a:p>
            <a:r>
              <a:rPr lang="en-US" sz="2800" u="sng" dirty="0"/>
              <a:t>  24,000 ears  </a:t>
            </a:r>
            <a:r>
              <a:rPr lang="en-US" sz="2800" dirty="0"/>
              <a:t>  </a:t>
            </a:r>
            <a:r>
              <a:rPr lang="en-US" sz="2400" dirty="0"/>
              <a:t>X</a:t>
            </a:r>
            <a:r>
              <a:rPr lang="en-US" sz="2800" dirty="0"/>
              <a:t>  </a:t>
            </a:r>
            <a:r>
              <a:rPr lang="en-US" sz="2800" u="sng" dirty="0"/>
              <a:t>  16 rows  </a:t>
            </a:r>
            <a:r>
              <a:rPr lang="en-US" sz="2800" dirty="0"/>
              <a:t>   x  </a:t>
            </a:r>
            <a:r>
              <a:rPr lang="en-US" sz="2800" u="sng" dirty="0"/>
              <a:t> 42 kernels </a:t>
            </a:r>
            <a:r>
              <a:rPr lang="en-US" sz="2800" dirty="0"/>
              <a:t>   x    </a:t>
            </a:r>
            <a:r>
              <a:rPr lang="en-US" sz="2800" u="sng" dirty="0"/>
              <a:t>      bushel         </a:t>
            </a:r>
            <a:r>
              <a:rPr lang="en-US" sz="2800" dirty="0"/>
              <a:t>       . </a:t>
            </a:r>
          </a:p>
          <a:p>
            <a:r>
              <a:rPr lang="en-US" sz="2800" dirty="0"/>
              <a:t>       acre                      ear                   row                 90,000 kernels</a:t>
            </a:r>
          </a:p>
        </p:txBody>
      </p:sp>
    </p:spTree>
    <p:extLst>
      <p:ext uri="{BB962C8B-B14F-4D97-AF65-F5344CB8AC3E}">
        <p14:creationId xmlns:p14="http://schemas.microsoft.com/office/powerpoint/2010/main" val="419395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12">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20404030301010803"/>
              <a:ea typeface="+mn-ea"/>
              <a:cs typeface="+mn-cs"/>
            </a:endParaRPr>
          </a:p>
        </p:txBody>
      </p:sp>
      <p:pic>
        <p:nvPicPr>
          <p:cNvPr id="8" name="Picture 7" descr="Tractor in farmland">
            <a:extLst>
              <a:ext uri="{FF2B5EF4-FFF2-40B4-BE49-F238E27FC236}">
                <a16:creationId xmlns:a16="http://schemas.microsoft.com/office/drawing/2014/main" id="{39536CA3-D405-8BC0-7573-27AB8297DA38}"/>
              </a:ext>
            </a:extLst>
          </p:cNvPr>
          <p:cNvPicPr>
            <a:picLocks noChangeAspect="1"/>
          </p:cNvPicPr>
          <p:nvPr/>
        </p:nvPicPr>
        <p:blipFill>
          <a:blip r:embed="rId2">
            <a:alphaModFix/>
            <a:extLst>
              <a:ext uri="{28A0092B-C50C-407E-A947-70E740481C1C}">
                <a14:useLocalDpi xmlns:a14="http://schemas.microsoft.com/office/drawing/2010/main" val="0"/>
              </a:ext>
            </a:extLst>
          </a:blip>
          <a:srcRect t="7791" b="7791"/>
          <a:stretch/>
        </p:blipFill>
        <p:spPr>
          <a:xfrm>
            <a:off x="20" y="10"/>
            <a:ext cx="12191980" cy="6857990"/>
          </a:xfrm>
          <a:prstGeom prst="rect">
            <a:avLst/>
          </a:prstGeom>
        </p:spPr>
      </p:pic>
      <p:sp>
        <p:nvSpPr>
          <p:cNvPr id="12" name="Rectangle 14">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rgbClr val="F8F8F8">
              <a:alpha val="60000"/>
            </a:srgbClr>
          </a:solidFill>
          <a:ln w="6350" cap="flat" cmpd="sng" algn="ctr">
            <a:noFill/>
            <a:prstDash val="solid"/>
          </a:ln>
          <a:effectLst>
            <a:softEdge rad="0"/>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panose="02020404030301010803"/>
              <a:ea typeface="+mn-ea"/>
              <a:cs typeface="+mn-cs"/>
            </a:endParaRPr>
          </a:p>
        </p:txBody>
      </p:sp>
      <p:sp>
        <p:nvSpPr>
          <p:cNvPr id="17" name="Rectangle 16">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solidFill>
            <a:srgbClr val="F8F8F8">
              <a:alpha val="60000"/>
            </a:srgbClr>
          </a:solidFill>
          <a:ln w="6350" cap="sq" cmpd="sng" algn="ctr">
            <a:solidFill>
              <a:schemeClr val="tx1">
                <a:lumMod val="75000"/>
                <a:lumOff val="25000"/>
              </a:scheme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panose="02020404030301010803"/>
              <a:ea typeface="+mn-ea"/>
              <a:cs typeface="+mn-cs"/>
            </a:endParaRPr>
          </a:p>
        </p:txBody>
      </p:sp>
      <p:sp>
        <p:nvSpPr>
          <p:cNvPr id="2" name="Title 1">
            <a:extLst>
              <a:ext uri="{FF2B5EF4-FFF2-40B4-BE49-F238E27FC236}">
                <a16:creationId xmlns:a16="http://schemas.microsoft.com/office/drawing/2014/main" id="{71A800A9-D6D4-1BBC-95E4-F317C04FE3EC}"/>
              </a:ext>
            </a:extLst>
          </p:cNvPr>
          <p:cNvSpPr>
            <a:spLocks noGrp="1"/>
          </p:cNvSpPr>
          <p:nvPr>
            <p:ph type="title"/>
          </p:nvPr>
        </p:nvSpPr>
        <p:spPr>
          <a:xfrm>
            <a:off x="1066800" y="642594"/>
            <a:ext cx="10058400" cy="1371600"/>
          </a:xfrm>
        </p:spPr>
        <p:txBody>
          <a:bodyPr>
            <a:normAutofit/>
          </a:bodyPr>
          <a:lstStyle/>
          <a:p>
            <a:r>
              <a:rPr lang="en-US" dirty="0"/>
              <a:t>Agronomy CDE Resources</a:t>
            </a:r>
          </a:p>
        </p:txBody>
      </p:sp>
      <p:sp>
        <p:nvSpPr>
          <p:cNvPr id="3" name="Content Placeholder 2">
            <a:extLst>
              <a:ext uri="{FF2B5EF4-FFF2-40B4-BE49-F238E27FC236}">
                <a16:creationId xmlns:a16="http://schemas.microsoft.com/office/drawing/2014/main" id="{5DBFC9AC-E84B-5F74-C937-6B77D48C9DDF}"/>
              </a:ext>
            </a:extLst>
          </p:cNvPr>
          <p:cNvSpPr>
            <a:spLocks noGrp="1"/>
          </p:cNvSpPr>
          <p:nvPr>
            <p:ph idx="1"/>
          </p:nvPr>
        </p:nvSpPr>
        <p:spPr>
          <a:xfrm>
            <a:off x="1066800" y="2103120"/>
            <a:ext cx="10058400" cy="3849624"/>
          </a:xfrm>
        </p:spPr>
        <p:txBody>
          <a:bodyPr>
            <a:normAutofit lnSpcReduction="10000"/>
          </a:bodyPr>
          <a:lstStyle/>
          <a:p>
            <a:r>
              <a:rPr lang="en-US" sz="2400" b="1" dirty="0">
                <a:solidFill>
                  <a:schemeClr val="tx1">
                    <a:lumMod val="85000"/>
                    <a:lumOff val="15000"/>
                  </a:schemeClr>
                </a:solidFill>
              </a:rPr>
              <a:t>Insects/Diseases/Disorders:</a:t>
            </a:r>
          </a:p>
          <a:p>
            <a:pPr lvl="1"/>
            <a:r>
              <a:rPr lang="en-US" sz="2200" dirty="0">
                <a:solidFill>
                  <a:schemeClr val="tx1">
                    <a:lumMod val="85000"/>
                    <a:lumOff val="15000"/>
                  </a:schemeClr>
                </a:solidFill>
              </a:rPr>
              <a:t>ipmimages.org</a:t>
            </a:r>
          </a:p>
          <a:p>
            <a:r>
              <a:rPr lang="en-US" sz="2400" b="1" dirty="0">
                <a:solidFill>
                  <a:schemeClr val="tx1">
                    <a:lumMod val="85000"/>
                    <a:lumOff val="15000"/>
                  </a:schemeClr>
                </a:solidFill>
              </a:rPr>
              <a:t>Plant ID: </a:t>
            </a:r>
            <a:r>
              <a:rPr lang="en-US" sz="2400" dirty="0">
                <a:solidFill>
                  <a:schemeClr val="tx1">
                    <a:lumMod val="85000"/>
                    <a:lumOff val="15000"/>
                  </a:schemeClr>
                </a:solidFill>
              </a:rPr>
              <a:t>Order ID sets from KSU Agronomy</a:t>
            </a:r>
          </a:p>
          <a:p>
            <a:pPr lvl="1"/>
            <a:r>
              <a:rPr lang="en-US" sz="2200" dirty="0">
                <a:solidFill>
                  <a:schemeClr val="tx1">
                    <a:lumMod val="85000"/>
                    <a:lumOff val="15000"/>
                  </a:schemeClr>
                </a:solidFill>
              </a:rPr>
              <a:t>Laminated or Taped, seed packets, and ID Book with tips &amp; identifying features</a:t>
            </a:r>
          </a:p>
          <a:p>
            <a:r>
              <a:rPr lang="en-US" sz="2400" b="1" dirty="0">
                <a:solidFill>
                  <a:schemeClr val="tx1">
                    <a:lumMod val="85000"/>
                    <a:lumOff val="15000"/>
                  </a:schemeClr>
                </a:solidFill>
              </a:rPr>
              <a:t>Old Exams: </a:t>
            </a:r>
          </a:p>
          <a:p>
            <a:pPr lvl="1"/>
            <a:r>
              <a:rPr lang="en-US" sz="2200" dirty="0">
                <a:solidFill>
                  <a:schemeClr val="tx1">
                    <a:lumMod val="85000"/>
                    <a:lumOff val="15000"/>
                  </a:schemeClr>
                </a:solidFill>
              </a:rPr>
              <a:t>KSU Agronomy Department &gt; K-12 Educators &gt; FFA CDE</a:t>
            </a:r>
          </a:p>
          <a:p>
            <a:pPr lvl="2"/>
            <a:r>
              <a:rPr lang="en-US" sz="2300" dirty="0">
                <a:solidFill>
                  <a:schemeClr val="tx1">
                    <a:lumMod val="85000"/>
                    <a:lumOff val="15000"/>
                  </a:schemeClr>
                </a:solidFill>
              </a:rPr>
              <a:t>Lab Practical, Agronomic &amp; Math Quizzes, Soil ID</a:t>
            </a:r>
          </a:p>
          <a:p>
            <a:pPr lvl="2"/>
            <a:r>
              <a:rPr lang="en-US" sz="1900" dirty="0">
                <a:solidFill>
                  <a:schemeClr val="tx1">
                    <a:lumMod val="85000"/>
                    <a:lumOff val="15000"/>
                  </a:schemeClr>
                </a:solidFill>
                <a:hlinkClick r:id="rId3"/>
              </a:rPr>
              <a:t>https://www.agronomy.k-state.edu/outreach-and-services/k-12-educators/ffa-agronomy-career-development/guides.html</a:t>
            </a:r>
            <a:r>
              <a:rPr lang="en-US" sz="1900" dirty="0">
                <a:solidFill>
                  <a:schemeClr val="tx1">
                    <a:lumMod val="85000"/>
                    <a:lumOff val="15000"/>
                  </a:schemeClr>
                </a:solidFill>
              </a:rPr>
              <a:t> </a:t>
            </a:r>
          </a:p>
          <a:p>
            <a:endParaRPr lang="en-US" sz="2200" dirty="0">
              <a:solidFill>
                <a:schemeClr val="tx1">
                  <a:lumMod val="85000"/>
                  <a:lumOff val="15000"/>
                </a:schemeClr>
              </a:solidFill>
            </a:endParaRPr>
          </a:p>
        </p:txBody>
      </p:sp>
      <p:grpSp>
        <p:nvGrpSpPr>
          <p:cNvPr id="7" name="Group 6">
            <a:extLst>
              <a:ext uri="{FF2B5EF4-FFF2-40B4-BE49-F238E27FC236}">
                <a16:creationId xmlns:a16="http://schemas.microsoft.com/office/drawing/2014/main" id="{FE0B964D-9EE8-D62C-B3D9-64B4FBAB985E}"/>
              </a:ext>
            </a:extLst>
          </p:cNvPr>
          <p:cNvGrpSpPr/>
          <p:nvPr/>
        </p:nvGrpSpPr>
        <p:grpSpPr>
          <a:xfrm>
            <a:off x="9466244" y="1115441"/>
            <a:ext cx="2048819" cy="2332885"/>
            <a:chOff x="9541080" y="590991"/>
            <a:chExt cx="2048819" cy="2332885"/>
          </a:xfrm>
        </p:grpSpPr>
        <p:pic>
          <p:nvPicPr>
            <p:cNvPr id="5" name="Picture 4" descr="A qr code on a white background&#10;&#10;Description automatically generated">
              <a:extLst>
                <a:ext uri="{FF2B5EF4-FFF2-40B4-BE49-F238E27FC236}">
                  <a16:creationId xmlns:a16="http://schemas.microsoft.com/office/drawing/2014/main" id="{7F4CE189-20D0-5627-3755-94544F80AB94}"/>
                </a:ext>
              </a:extLst>
            </p:cNvPr>
            <p:cNvPicPr>
              <a:picLocks noChangeAspect="1"/>
            </p:cNvPicPr>
            <p:nvPr/>
          </p:nvPicPr>
          <p:blipFill rotWithShape="1">
            <a:blip r:embed="rId4">
              <a:extLst>
                <a:ext uri="{28A0092B-C50C-407E-A947-70E740481C1C}">
                  <a14:useLocalDpi xmlns:a14="http://schemas.microsoft.com/office/drawing/2010/main" val="0"/>
                </a:ext>
              </a:extLst>
            </a:blip>
            <a:srcRect l="8271" t="8770" r="8833" b="8771"/>
            <a:stretch/>
          </p:blipFill>
          <p:spPr>
            <a:xfrm>
              <a:off x="9578499" y="590991"/>
              <a:ext cx="1973982" cy="1963553"/>
            </a:xfrm>
            <a:prstGeom prst="rect">
              <a:avLst/>
            </a:prstGeom>
          </p:spPr>
        </p:pic>
        <p:sp>
          <p:nvSpPr>
            <p:cNvPr id="6" name="TextBox 5">
              <a:extLst>
                <a:ext uri="{FF2B5EF4-FFF2-40B4-BE49-F238E27FC236}">
                  <a16:creationId xmlns:a16="http://schemas.microsoft.com/office/drawing/2014/main" id="{02D3CE7E-F5D5-2BC1-2DBC-13C425ED5E46}"/>
                </a:ext>
              </a:extLst>
            </p:cNvPr>
            <p:cNvSpPr txBox="1"/>
            <p:nvPr/>
          </p:nvSpPr>
          <p:spPr>
            <a:xfrm>
              <a:off x="9541080" y="2554544"/>
              <a:ext cx="2048819" cy="369332"/>
            </a:xfrm>
            <a:prstGeom prst="rect">
              <a:avLst/>
            </a:prstGeom>
            <a:noFill/>
          </p:spPr>
          <p:txBody>
            <a:bodyPr wrap="square" lIns="45720" rIns="45720" rtlCol="0">
              <a:spAutoFit/>
            </a:bodyPr>
            <a:lstStyle/>
            <a:p>
              <a:pPr algn="ctr"/>
              <a:r>
                <a:rPr lang="en-US" dirty="0"/>
                <a:t>FFA CDE Order Form</a:t>
              </a:r>
            </a:p>
          </p:txBody>
        </p:sp>
      </p:grpSp>
    </p:spTree>
    <p:extLst>
      <p:ext uri="{BB962C8B-B14F-4D97-AF65-F5344CB8AC3E}">
        <p14:creationId xmlns:p14="http://schemas.microsoft.com/office/powerpoint/2010/main" val="3909553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34351-6188-4BFC-AE96-AE6C50DB553F}"/>
              </a:ext>
            </a:extLst>
          </p:cNvPr>
          <p:cNvSpPr>
            <a:spLocks noGrp="1"/>
          </p:cNvSpPr>
          <p:nvPr>
            <p:ph type="ctrTitle"/>
          </p:nvPr>
        </p:nvSpPr>
        <p:spPr/>
        <p:txBody>
          <a:bodyPr/>
          <a:lstStyle/>
          <a:p>
            <a:r>
              <a:rPr lang="en-US" dirty="0"/>
              <a:t>Lab Practical </a:t>
            </a:r>
            <a:r>
              <a:rPr lang="en-US"/>
              <a:t>Example Questions  </a:t>
            </a:r>
            <a:endParaRPr lang="en-US" dirty="0"/>
          </a:p>
        </p:txBody>
      </p:sp>
    </p:spTree>
    <p:extLst>
      <p:ext uri="{BB962C8B-B14F-4D97-AF65-F5344CB8AC3E}">
        <p14:creationId xmlns:p14="http://schemas.microsoft.com/office/powerpoint/2010/main" val="4040473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7863" b="8007"/>
          <a:stretch/>
        </p:blipFill>
        <p:spPr>
          <a:xfrm>
            <a:off x="6673829" y="795392"/>
            <a:ext cx="4343400" cy="5782233"/>
          </a:xfrm>
          <a:prstGeom prst="rect">
            <a:avLst/>
          </a:prstGeom>
        </p:spPr>
      </p:pic>
      <p:sp>
        <p:nvSpPr>
          <p:cNvPr id="4" name="Content Placeholder 2"/>
          <p:cNvSpPr txBox="1">
            <a:spLocks/>
          </p:cNvSpPr>
          <p:nvPr/>
        </p:nvSpPr>
        <p:spPr>
          <a:xfrm>
            <a:off x="696238" y="1690688"/>
            <a:ext cx="5399762"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1. What is the developmental stage for this soybean plant?</a:t>
            </a:r>
          </a:p>
          <a:p>
            <a:pPr marL="0" indent="0">
              <a:buFont typeface="Arial" panose="020B0604020202020204" pitchFamily="34" charset="0"/>
              <a:buNone/>
            </a:pPr>
            <a:r>
              <a:rPr lang="en-US" sz="3200" dirty="0"/>
              <a:t>A. V1</a:t>
            </a:r>
          </a:p>
          <a:p>
            <a:pPr marL="0" indent="0">
              <a:buFont typeface="Arial" panose="020B0604020202020204" pitchFamily="34" charset="0"/>
              <a:buNone/>
            </a:pPr>
            <a:r>
              <a:rPr lang="en-US" sz="3200" dirty="0"/>
              <a:t>B. V2</a:t>
            </a:r>
          </a:p>
          <a:p>
            <a:pPr marL="0" indent="0">
              <a:buFont typeface="Arial" panose="020B0604020202020204" pitchFamily="34" charset="0"/>
              <a:buNone/>
            </a:pPr>
            <a:r>
              <a:rPr lang="en-US" sz="3200" dirty="0"/>
              <a:t>C. V3</a:t>
            </a:r>
          </a:p>
          <a:p>
            <a:pPr marL="0" indent="0">
              <a:buFont typeface="Arial" panose="020B0604020202020204" pitchFamily="34" charset="0"/>
              <a:buNone/>
            </a:pPr>
            <a:r>
              <a:rPr lang="en-US" sz="3200" dirty="0"/>
              <a:t>D. V4</a:t>
            </a:r>
          </a:p>
          <a:p>
            <a:pPr marL="0" indent="0">
              <a:buFont typeface="Arial" panose="020B0604020202020204" pitchFamily="34" charset="0"/>
              <a:buNone/>
            </a:pPr>
            <a:r>
              <a:rPr lang="en-US" sz="3200" dirty="0"/>
              <a:t>E. V5</a:t>
            </a:r>
          </a:p>
        </p:txBody>
      </p:sp>
    </p:spTree>
    <p:extLst>
      <p:ext uri="{BB962C8B-B14F-4D97-AF65-F5344CB8AC3E}">
        <p14:creationId xmlns:p14="http://schemas.microsoft.com/office/powerpoint/2010/main" val="2263707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77">
            <a:extLst>
              <a:ext uri="{FF2B5EF4-FFF2-40B4-BE49-F238E27FC236}">
                <a16:creationId xmlns:a16="http://schemas.microsoft.com/office/drawing/2014/main" id="{50998C0D-3C8C-4E00-89F8-B4DBFC16C5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355"/>
          <a:stretch/>
        </p:blipFill>
        <p:spPr bwMode="auto">
          <a:xfrm>
            <a:off x="6885956" y="3549826"/>
            <a:ext cx="4992280" cy="278585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ABB6585A-98FE-4DA0-B189-E56EAB134F1D}"/>
              </a:ext>
            </a:extLst>
          </p:cNvPr>
          <p:cNvPicPr>
            <a:picLocks noChangeAspect="1"/>
          </p:cNvPicPr>
          <p:nvPr/>
        </p:nvPicPr>
        <p:blipFill rotWithShape="1">
          <a:blip r:embed="rId3">
            <a:extLst>
              <a:ext uri="{28A0092B-C50C-407E-A947-70E740481C1C}">
                <a14:useLocalDpi xmlns:a14="http://schemas.microsoft.com/office/drawing/2010/main" val="0"/>
              </a:ext>
            </a:extLst>
          </a:blip>
          <a:srcRect l="14897" r="18367"/>
          <a:stretch/>
        </p:blipFill>
        <p:spPr>
          <a:xfrm rot="5400000">
            <a:off x="6573457" y="-1996800"/>
            <a:ext cx="3105112" cy="7504446"/>
          </a:xfrm>
          <a:prstGeom prst="rect">
            <a:avLst/>
          </a:prstGeom>
        </p:spPr>
      </p:pic>
      <p:sp>
        <p:nvSpPr>
          <p:cNvPr id="92" name="Content Placeholder 2">
            <a:extLst>
              <a:ext uri="{FF2B5EF4-FFF2-40B4-BE49-F238E27FC236}">
                <a16:creationId xmlns:a16="http://schemas.microsoft.com/office/drawing/2014/main" id="{0F0697BC-8B87-4814-B275-93969FE244F8}"/>
              </a:ext>
            </a:extLst>
          </p:cNvPr>
          <p:cNvSpPr txBox="1">
            <a:spLocks/>
          </p:cNvSpPr>
          <p:nvPr/>
        </p:nvSpPr>
        <p:spPr>
          <a:xfrm>
            <a:off x="422403" y="2983335"/>
            <a:ext cx="6463553" cy="3424757"/>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300"/>
              </a:spcAft>
              <a:buFont typeface="Arial" panose="020B0604020202020204" pitchFamily="34" charset="0"/>
              <a:buNone/>
            </a:pPr>
            <a:r>
              <a:rPr lang="en-US" sz="16000" b="1" dirty="0">
                <a:ea typeface="Calibri" panose="020F0502020204030204" pitchFamily="34" charset="0"/>
                <a:cs typeface="Times New Roman" panose="02020603050405020304" pitchFamily="18" charset="0"/>
              </a:rPr>
              <a:t>2. Two parts</a:t>
            </a:r>
            <a:endParaRPr lang="en-US" sz="12800" b="1" dirty="0">
              <a:ea typeface="Calibri" panose="020F0502020204030204" pitchFamily="34" charset="0"/>
              <a:cs typeface="Times New Roman" panose="02020603050405020304" pitchFamily="18" charset="0"/>
            </a:endParaRPr>
          </a:p>
          <a:p>
            <a:pPr marL="0" indent="0">
              <a:spcBef>
                <a:spcPts val="0"/>
              </a:spcBef>
              <a:spcAft>
                <a:spcPts val="300"/>
              </a:spcAft>
              <a:buFont typeface="Arial" panose="020B0604020202020204" pitchFamily="34" charset="0"/>
              <a:buNone/>
            </a:pPr>
            <a:endParaRPr lang="en-US" sz="12800" dirty="0"/>
          </a:p>
          <a:p>
            <a:pPr marL="0" indent="0">
              <a:lnSpc>
                <a:spcPct val="120000"/>
              </a:lnSpc>
              <a:spcBef>
                <a:spcPts val="0"/>
              </a:spcBef>
              <a:spcAft>
                <a:spcPts val="300"/>
              </a:spcAft>
              <a:buFont typeface="Arial" panose="020B0604020202020204" pitchFamily="34" charset="0"/>
              <a:buNone/>
            </a:pPr>
            <a:r>
              <a:rPr lang="en-US" sz="12800" dirty="0"/>
              <a:t>a) What </a:t>
            </a:r>
            <a:r>
              <a:rPr lang="en-US" sz="12800" u="sng" dirty="0"/>
              <a:t>numerical</a:t>
            </a:r>
            <a:r>
              <a:rPr lang="en-US" sz="12800" dirty="0"/>
              <a:t> reproductive stage is this corn at (letter and number)?</a:t>
            </a:r>
          </a:p>
          <a:p>
            <a:pPr marL="0" indent="0">
              <a:lnSpc>
                <a:spcPct val="120000"/>
              </a:lnSpc>
              <a:spcBef>
                <a:spcPts val="0"/>
              </a:spcBef>
              <a:spcAft>
                <a:spcPts val="300"/>
              </a:spcAft>
              <a:buFont typeface="Arial" panose="020B0604020202020204" pitchFamily="34" charset="0"/>
              <a:buNone/>
            </a:pPr>
            <a:endParaRPr lang="en-US" sz="12800" dirty="0"/>
          </a:p>
          <a:p>
            <a:pPr marL="0" indent="0">
              <a:lnSpc>
                <a:spcPct val="120000"/>
              </a:lnSpc>
              <a:spcBef>
                <a:spcPts val="0"/>
              </a:spcBef>
              <a:spcAft>
                <a:spcPts val="300"/>
              </a:spcAft>
              <a:buFont typeface="Arial" panose="020B0604020202020204" pitchFamily="34" charset="0"/>
              <a:buNone/>
            </a:pPr>
            <a:r>
              <a:rPr lang="en-US" sz="12800" dirty="0"/>
              <a:t>b) What is the </a:t>
            </a:r>
            <a:r>
              <a:rPr lang="en-US" sz="12800" u="sng" dirty="0"/>
              <a:t>descriptive</a:t>
            </a:r>
            <a:r>
              <a:rPr lang="en-US" sz="12800" dirty="0"/>
              <a:t> term used to describe this stage?</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47361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655813-401F-40D2-A8F3-CB0A439D0A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0808" y="1625112"/>
            <a:ext cx="4133376" cy="4133376"/>
          </a:xfrm>
          <a:prstGeom prst="rect">
            <a:avLst/>
          </a:prstGeom>
        </p:spPr>
      </p:pic>
      <p:pic>
        <p:nvPicPr>
          <p:cNvPr id="5" name="Picture 4">
            <a:extLst>
              <a:ext uri="{FF2B5EF4-FFF2-40B4-BE49-F238E27FC236}">
                <a16:creationId xmlns:a16="http://schemas.microsoft.com/office/drawing/2014/main" id="{AF0B4C52-6D1C-4269-9F97-D39153411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463818"/>
            <a:ext cx="4942005" cy="3294670"/>
          </a:xfrm>
          <a:prstGeom prst="rect">
            <a:avLst/>
          </a:prstGeom>
        </p:spPr>
      </p:pic>
      <p:sp>
        <p:nvSpPr>
          <p:cNvPr id="6" name="TextBox 5">
            <a:extLst>
              <a:ext uri="{FF2B5EF4-FFF2-40B4-BE49-F238E27FC236}">
                <a16:creationId xmlns:a16="http://schemas.microsoft.com/office/drawing/2014/main" id="{F3908299-707E-4F79-A1BB-E6C0FC434FA3}"/>
              </a:ext>
            </a:extLst>
          </p:cNvPr>
          <p:cNvSpPr txBox="1"/>
          <p:nvPr/>
        </p:nvSpPr>
        <p:spPr>
          <a:xfrm>
            <a:off x="1175506" y="5943190"/>
            <a:ext cx="11016494" cy="584775"/>
          </a:xfrm>
          <a:prstGeom prst="rect">
            <a:avLst/>
          </a:prstGeom>
          <a:noFill/>
        </p:spPr>
        <p:txBody>
          <a:bodyPr wrap="square">
            <a:spAutoFit/>
          </a:bodyPr>
          <a:lstStyle/>
          <a:p>
            <a:pPr marL="0" marR="0">
              <a:spcBef>
                <a:spcPts val="0"/>
              </a:spcBef>
              <a:spcAft>
                <a:spcPts val="0"/>
              </a:spcAft>
            </a:pPr>
            <a:r>
              <a:rPr lang="en-US" sz="3200" dirty="0">
                <a:ea typeface="Times New Roman" panose="02020603050405020304" pitchFamily="18" charset="0"/>
                <a:cs typeface="Times New Roman" panose="02020603050405020304" pitchFamily="18" charset="0"/>
              </a:rPr>
              <a:t>3. What is the standard bushel weight of this feed grain crop?</a:t>
            </a:r>
            <a:endParaRPr lang="en-US" sz="2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5408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6327" y="4795897"/>
            <a:ext cx="10312983" cy="2062103"/>
          </a:xfrm>
          <a:prstGeom prst="rect">
            <a:avLst/>
          </a:prstGeom>
        </p:spPr>
        <p:txBody>
          <a:bodyPr wrap="square">
            <a:spAutoFit/>
          </a:bodyPr>
          <a:lstStyle/>
          <a:p>
            <a:pPr>
              <a:tabLst>
                <a:tab pos="342900" algn="l"/>
              </a:tabLst>
            </a:pPr>
            <a:r>
              <a:rPr lang="en-US" sz="3200" dirty="0">
                <a:latin typeface="Calibri" panose="020F0502020204030204" pitchFamily="34" charset="0"/>
                <a:ea typeface="Times New Roman" panose="02020603050405020304" pitchFamily="18" charset="0"/>
              </a:rPr>
              <a:t>4. What nutrient deficiency is most likely the cause of the symptoms on these plants?</a:t>
            </a:r>
          </a:p>
          <a:p>
            <a:pPr lvl="0" algn="l" rtl="0">
              <a:spcBef>
                <a:spcPts val="0"/>
              </a:spcBef>
              <a:spcAft>
                <a:spcPts val="0"/>
              </a:spcAft>
              <a:buSzPts val="4800"/>
            </a:pPr>
            <a:r>
              <a:rPr lang="en-US" sz="3200" dirty="0"/>
              <a:t>A.  Iron   B.  Potassium  C.  Sulfur  D. Nitrogen   E.  Phosphorus </a:t>
            </a:r>
          </a:p>
          <a:p>
            <a:pPr>
              <a:tabLst>
                <a:tab pos="342900" algn="l"/>
              </a:tabLst>
            </a:pPr>
            <a:endParaRPr lang="en-US" sz="3200" dirty="0">
              <a:latin typeface="Calibri" panose="020F0502020204030204" pitchFamily="34" charset="0"/>
              <a:ea typeface="Times New Roman" panose="02020603050405020304" pitchFamily="18" charset="0"/>
            </a:endParaRPr>
          </a:p>
        </p:txBody>
      </p:sp>
      <p:pic>
        <p:nvPicPr>
          <p:cNvPr id="4" name="Picture 3">
            <a:extLst>
              <a:ext uri="{FF2B5EF4-FFF2-40B4-BE49-F238E27FC236}">
                <a16:creationId xmlns:a16="http://schemas.microsoft.com/office/drawing/2014/main" id="{7A9D521F-9D2D-4A11-BA03-20A629DACC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691" y="412233"/>
            <a:ext cx="5489889" cy="4117417"/>
          </a:xfrm>
          <a:prstGeom prst="rect">
            <a:avLst/>
          </a:prstGeom>
        </p:spPr>
      </p:pic>
    </p:spTree>
    <p:extLst>
      <p:ext uri="{BB962C8B-B14F-4D97-AF65-F5344CB8AC3E}">
        <p14:creationId xmlns:p14="http://schemas.microsoft.com/office/powerpoint/2010/main" val="2555019798"/>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vonVTI">
  <a:themeElements>
    <a:clrScheme name="Custom 1">
      <a:dk1>
        <a:sysClr val="windowText" lastClr="000000"/>
      </a:dk1>
      <a:lt1>
        <a:sysClr val="window" lastClr="FFFFFF"/>
      </a:lt1>
      <a:dk2>
        <a:srgbClr val="1F497D"/>
      </a:dk2>
      <a:lt2>
        <a:srgbClr val="EEECE1"/>
      </a:lt2>
      <a:accent1>
        <a:srgbClr val="4BACC6"/>
      </a:accent1>
      <a:accent2>
        <a:srgbClr val="8064A2"/>
      </a:accent2>
      <a:accent3>
        <a:srgbClr val="9BBB59"/>
      </a:accent3>
      <a:accent4>
        <a:srgbClr val="F79646"/>
      </a:accent4>
      <a:accent5>
        <a:srgbClr val="7030A0"/>
      </a:accent5>
      <a:accent6>
        <a:srgbClr val="00B0F0"/>
      </a:accent6>
      <a:hlink>
        <a:srgbClr val="0000FF"/>
      </a:hlink>
      <a:folHlink>
        <a:srgbClr val="800080"/>
      </a:folHlink>
    </a:clrScheme>
    <a:fontScheme name="Savon">
      <a:majorFont>
        <a:latin typeface="Century Schoolboo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732</TotalTime>
  <Words>1667</Words>
  <Application>Microsoft Office PowerPoint</Application>
  <PresentationFormat>Widescreen</PresentationFormat>
  <Paragraphs>138</Paragraphs>
  <Slides>33</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33</vt:i4>
      </vt:variant>
    </vt:vector>
  </HeadingPairs>
  <TitlesOfParts>
    <vt:vector size="43" baseType="lpstr">
      <vt:lpstr>Arial</vt:lpstr>
      <vt:lpstr>Calibri</vt:lpstr>
      <vt:lpstr>Calibri Light</vt:lpstr>
      <vt:lpstr>Century Schoolbook</vt:lpstr>
      <vt:lpstr>Franklin Gothic Book</vt:lpstr>
      <vt:lpstr>Garamond</vt:lpstr>
      <vt:lpstr>Rastanty Cortez</vt:lpstr>
      <vt:lpstr>Times New Roman</vt:lpstr>
      <vt:lpstr>Office Theme</vt:lpstr>
      <vt:lpstr>SavonVTI</vt:lpstr>
      <vt:lpstr>Agronomy CDE Workshop</vt:lpstr>
      <vt:lpstr>New Rules for 2025 Agronomy CDE</vt:lpstr>
      <vt:lpstr>New Rules for 2025 Agronomy CDE</vt:lpstr>
      <vt:lpstr>Agronomy CDE Resources</vt:lpstr>
      <vt:lpstr>Lab Practical Example Questions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15. What was the most likely problem revealed by this photo?  A) Incompatible mixture of different      herbicide formulations B) Improper order of mixing different      herbicide formulations  C) Tank contamination from a previous       application D) Incompatible mixture of herbicide      with liquid fertilizer E) all of the above are possible causes</vt:lpstr>
      <vt:lpstr>PowerPoint Presentation</vt:lpstr>
      <vt:lpstr>Math Example Questions </vt:lpstr>
      <vt:lpstr>PowerPoint Presentation</vt:lpstr>
      <vt:lpstr>PowerPoint Presentation</vt:lpstr>
      <vt:lpstr>PowerPoint Presentation</vt:lpstr>
      <vt:lpstr>PowerPoint Presentation</vt:lpstr>
      <vt:lpstr>PowerPoint Presentation</vt:lpstr>
      <vt:lpstr>Answers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Practical Example Questions</dc:title>
  <dc:creator>Kevin Donnelly</dc:creator>
  <cp:lastModifiedBy>Sarah Frye</cp:lastModifiedBy>
  <cp:revision>26</cp:revision>
  <dcterms:created xsi:type="dcterms:W3CDTF">2024-07-29T15:57:05Z</dcterms:created>
  <dcterms:modified xsi:type="dcterms:W3CDTF">2024-07-30T14:27:43Z</dcterms:modified>
</cp:coreProperties>
</file>